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685" r:id="rId2"/>
  </p:sldMasterIdLst>
  <p:notesMasterIdLst>
    <p:notesMasterId r:id="rId22"/>
  </p:notesMasterIdLst>
  <p:handoutMasterIdLst>
    <p:handoutMasterId r:id="rId23"/>
  </p:handoutMasterIdLst>
  <p:sldIdLst>
    <p:sldId id="264" r:id="rId3"/>
    <p:sldId id="265" r:id="rId4"/>
    <p:sldId id="274" r:id="rId5"/>
    <p:sldId id="276" r:id="rId6"/>
    <p:sldId id="275" r:id="rId7"/>
    <p:sldId id="277" r:id="rId8"/>
    <p:sldId id="278" r:id="rId9"/>
    <p:sldId id="279" r:id="rId10"/>
    <p:sldId id="281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58"/>
    <p:restoredTop sz="94560"/>
  </p:normalViewPr>
  <p:slideViewPr>
    <p:cSldViewPr snapToGrid="0" snapToObjects="1">
      <p:cViewPr varScale="1">
        <p:scale>
          <a:sx n="70" d="100"/>
          <a:sy n="70" d="100"/>
        </p:scale>
        <p:origin x="2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23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6A129-C70F-254F-9FF3-8F3D217D3C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3B461-0AE3-2242-93F3-FA36B623B7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6DC0-04E1-B743-8033-23AF0DA2652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8E389-64B3-A841-A6EA-7D89EB6EF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A1F18-C929-4444-8BA6-8498080A8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49DA8-1B47-A546-B081-D0E61049E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94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FAA7B-055E-504E-8721-B3DCB3CAE74F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3CB5-56C3-844D-9892-CBECDADC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4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93CB5-56C3-844D-9892-CBECDADC27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4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93CB5-56C3-844D-9892-CBECDADC27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2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1863"/>
            <a:ext cx="9144000" cy="1832238"/>
          </a:xfrm>
          <a:prstGeom prst="rect">
            <a:avLst/>
          </a:prstGeom>
        </p:spPr>
        <p:txBody>
          <a:bodyPr anchor="ctr" anchorCtr="1"/>
          <a:lstStyle>
            <a:lvl1pPr algn="ct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66176"/>
            <a:ext cx="9144000" cy="988704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www.ammattikorkeakouluun.fi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A15B04-7B29-0D41-B93B-9889AF6E1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1915" y="264685"/>
            <a:ext cx="3367712" cy="7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24499"/>
            <a:ext cx="9144000" cy="190005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11C7B-C6C9-824F-BDBA-E025942C6E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3749" y="293825"/>
            <a:ext cx="5524501" cy="37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0A79-BFE6-5145-8F6E-225DE3151E66}" type="datetime1">
              <a:rPr lang="fi-FI" smtClean="0"/>
              <a:t>8.5.2019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5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09468"/>
            <a:ext cx="5181600" cy="3872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09468"/>
            <a:ext cx="5181600" cy="3872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7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33463"/>
            <a:ext cx="10515600" cy="1316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542787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92287"/>
            <a:ext cx="5157787" cy="3369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542787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92287"/>
            <a:ext cx="5183188" cy="33693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E734-3E99-AB4C-BA08-666504C8F5F7}" type="datetime1">
              <a:rPr lang="fi-FI" smtClean="0"/>
              <a:t>8.5.2019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3913"/>
            <a:ext cx="10515600" cy="4999383"/>
          </a:xfrm>
        </p:spPr>
        <p:txBody>
          <a:bodyPr anchor="ctr" anchorCtr="1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DB59-8355-B644-A619-9D30E2DFC8E2}" type="datetime1">
              <a:rPr lang="fi-FI" smtClean="0"/>
              <a:t>8.5.2019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5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21F0-C60F-F447-A556-111346828C10}" type="datetime1">
              <a:rPr lang="fi-FI" smtClean="0"/>
              <a:t>8.5.2019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89199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18052"/>
            <a:ext cx="6172200" cy="57646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89399"/>
            <a:ext cx="3932237" cy="3093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3CE9-2BEB-E342-86DA-9AF032AF3000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9621" y="6435862"/>
            <a:ext cx="4992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www.ammattikorkeakouluun.fi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9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3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39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44405"/>
            <a:ext cx="10515600" cy="3757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58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F030249-C591-0142-93B7-254F290D6B67}" type="datetime1">
              <a:rPr lang="fi-FI" smtClean="0"/>
              <a:t>8.5.2019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9621" y="6435862"/>
            <a:ext cx="4992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www.ammattikorkeakouluun.fi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358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BA21E6-6EA6-2447-B2DB-DC489FE3A37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08EE0C-1D9B-5842-8F59-98977D95FE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1915" y="264685"/>
            <a:ext cx="3367706" cy="73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opiskelu/#opintojapohtivalle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mattikorkeakouluun.fi/kartt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ampusonline.fi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552" y="2225911"/>
            <a:ext cx="9750552" cy="1832238"/>
          </a:xfrm>
        </p:spPr>
        <p:txBody>
          <a:bodyPr/>
          <a:lstStyle/>
          <a:p>
            <a:r>
              <a:rPr lang="fi-FI" sz="5400" dirty="0"/>
              <a:t>Ammattikorkeakouluopinnot</a:t>
            </a:r>
            <a:r>
              <a:rPr lang="fi-FI" b="0" dirty="0"/>
              <a:t>​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Tietoa</a:t>
            </a:r>
            <a:r>
              <a:rPr lang="en-US" dirty="0"/>
              <a:t> ja </a:t>
            </a:r>
            <a:r>
              <a:rPr lang="en-US" dirty="0" err="1"/>
              <a:t>tehtäviä</a:t>
            </a:r>
            <a:r>
              <a:rPr lang="en-US" dirty="0"/>
              <a:t> </a:t>
            </a:r>
            <a:r>
              <a:rPr lang="en-US" dirty="0" err="1"/>
              <a:t>opinto-ohjaukseen</a:t>
            </a:r>
            <a:r>
              <a:rPr lang="en-US" dirty="0" smtClean="0"/>
              <a:t>​​</a:t>
            </a:r>
            <a:endParaRPr lang="en-US" dirty="0">
              <a:ea typeface="Microsoft Sans Serif" charset="0"/>
              <a:cs typeface="Microsoft Sans Serif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BEFA7-11EC-5947-A15F-12E6FED8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dirty="0" err="1"/>
              <a:t>www.ammattikorkeakouluun.fi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165592" y="393192"/>
            <a:ext cx="3721608" cy="11244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Materiaaliin on lisätty linkkejä. </a:t>
            </a:r>
          </a:p>
          <a:p>
            <a:pPr algn="ctr"/>
            <a:r>
              <a:rPr lang="fi-FI" dirty="0" smtClean="0"/>
              <a:t>Saat linkit auki esitys-tilassa.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0496" y="576723"/>
            <a:ext cx="10515600" cy="1325563"/>
          </a:xfrm>
        </p:spPr>
        <p:txBody>
          <a:bodyPr/>
          <a:lstStyle/>
          <a:p>
            <a:r>
              <a:rPr lang="fi-FI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/>
              </a:rPr>
              <a:t>Tehtäviä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987205"/>
            <a:ext cx="7144512" cy="37576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cs typeface="Arial"/>
              </a:rPr>
              <a:t>1. Valitse jokin sinua kiinnostava tutkinto ja ammattikorkeakoulu, jossa sitä tarjotaan. Tutustu tutkinto-ohjelman opetussuunnitelmaan. </a:t>
            </a:r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a. Mitä opintojaksoja opintoihin kuuluu? </a:t>
            </a:r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b. Mitä perusopintoja tutkintoon kuuluu?</a:t>
            </a:r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c. Mitä ammattiopintoja tutkintoon kuuluu?</a:t>
            </a:r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d. Kuuluuko tutkintoon valinnaisia opintoja? </a:t>
            </a:r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e. Kuinka paljon vapaasti valintavia opintoja voi ottaa?</a:t>
            </a:r>
            <a:endParaRPr lang="fi-FI" dirty="0"/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f.  Kuinka paljon opintoihin sisältyy harjoittelua?</a:t>
            </a:r>
            <a:endParaRPr lang="fi-FI" dirty="0"/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g. Milloin opinnäytetyö tehdään?</a:t>
            </a:r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h. Mitkä opintojaksot ovat mielestäsi erityisen kiinnostavia?</a:t>
            </a:r>
          </a:p>
          <a:p>
            <a:pPr marL="400050" lvl="1" indent="0">
              <a:buNone/>
            </a:pPr>
            <a:r>
              <a:rPr lang="fi-FI" dirty="0">
                <a:cs typeface="Arial"/>
              </a:rPr>
              <a:t>i. Yllätyitkö joistakin opintojen sisällöistä?</a:t>
            </a:r>
          </a:p>
          <a:p>
            <a:pPr marL="0" indent="0">
              <a:buNone/>
            </a:pPr>
            <a:r>
              <a:rPr lang="fi-FI" dirty="0">
                <a:cs typeface="Arial"/>
              </a:rPr>
              <a:t>2. Miten valitsemasi tutkinto toteutetaan?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474" y="848786"/>
            <a:ext cx="3599622" cy="241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69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Ammattikorkeakouluissa on useita tapoja kansainvälistyä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cs typeface="Arial"/>
              </a:rPr>
              <a:t>Ammattikorkeakouluilla on erilaisia vaihto-ohjelmia ja tapoja, joilla tuetaan ja mahdollistetaan opiskelijoiden kansainvälistymistä</a:t>
            </a:r>
          </a:p>
          <a:p>
            <a:r>
              <a:rPr lang="fi-FI" dirty="0">
                <a:cs typeface="Arial"/>
              </a:rPr>
              <a:t>Opiskelijavaihto voi olla: </a:t>
            </a:r>
            <a:endParaRPr lang="en-US" dirty="0">
              <a:cs typeface="Arial"/>
            </a:endParaRPr>
          </a:p>
          <a:p>
            <a:pPr lvl="1"/>
            <a:r>
              <a:rPr lang="fi-FI" dirty="0">
                <a:cs typeface="Arial"/>
              </a:rPr>
              <a:t>yksittäisiä opintoja</a:t>
            </a:r>
          </a:p>
          <a:p>
            <a:pPr lvl="1"/>
            <a:r>
              <a:rPr lang="fi-FI" dirty="0">
                <a:cs typeface="Arial"/>
              </a:rPr>
              <a:t>pidempiä vaihto-opiskelujaksoja</a:t>
            </a:r>
            <a:endParaRPr lang="fi-FI" dirty="0"/>
          </a:p>
          <a:p>
            <a:r>
              <a:rPr lang="fi-FI" dirty="0">
                <a:cs typeface="Arial"/>
              </a:rPr>
              <a:t>Ulkomailla on mahdollista suorittaa myös harjoittelujaksoja</a:t>
            </a:r>
          </a:p>
          <a:p>
            <a:r>
              <a:rPr lang="fi-FI" dirty="0">
                <a:cs typeface="Arial"/>
              </a:rPr>
              <a:t>Kotikansainvälistyminen voi olla </a:t>
            </a:r>
          </a:p>
          <a:p>
            <a:pPr lvl="1"/>
            <a:r>
              <a:rPr lang="fi-FI" dirty="0">
                <a:cs typeface="Arial"/>
              </a:rPr>
              <a:t>yhteisiä opintoja kansainvälisten opiskelijoiden kanssa</a:t>
            </a:r>
          </a:p>
          <a:p>
            <a:pPr lvl="1"/>
            <a:r>
              <a:rPr lang="fi-FI" dirty="0">
                <a:cs typeface="Arial"/>
              </a:rPr>
              <a:t>vaihto-opiskelijoiden </a:t>
            </a:r>
            <a:r>
              <a:rPr lang="fi-FI" dirty="0" err="1">
                <a:cs typeface="Arial"/>
              </a:rPr>
              <a:t>tutorointia</a:t>
            </a:r>
            <a:r>
              <a:rPr lang="fi-FI" dirty="0">
                <a:cs typeface="Arial"/>
              </a:rPr>
              <a:t> </a:t>
            </a:r>
            <a:endParaRPr lang="fi-FI" dirty="0"/>
          </a:p>
          <a:p>
            <a:pPr lvl="1"/>
            <a:r>
              <a:rPr lang="fi-FI" dirty="0">
                <a:cs typeface="Arial"/>
              </a:rPr>
              <a:t>kieli- ja kulttuuriopintoja </a:t>
            </a:r>
          </a:p>
          <a:p>
            <a:r>
              <a:rPr lang="fi-FI" dirty="0">
                <a:cs typeface="Arial"/>
              </a:rPr>
              <a:t>Useita tutkintoja on tarjolla myös kokonaan englannin kielellä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8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/>
              </a:rPr>
              <a:t>Tehtäviä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09468"/>
            <a:ext cx="5766943" cy="3757612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cs typeface="Arial"/>
              </a:rPr>
              <a:t>1. Valitse sinua kiinnostava ammattikorkeakoulu ja tutustu sen tarjoamiin kansainvälistymismahdollisuuksiin </a:t>
            </a:r>
          </a:p>
          <a:p>
            <a:pPr marL="0" indent="0">
              <a:buNone/>
            </a:pPr>
            <a:r>
              <a:rPr lang="fi-FI" dirty="0">
                <a:cs typeface="Arial"/>
              </a:rPr>
              <a:t>2. Selvitä Opintopolku.fi / Studyinfo.fi -palvelusta, voisitko opiskella sinua kiinnostavan tutkinnon myös </a:t>
            </a:r>
            <a:r>
              <a:rPr lang="fi-FI" dirty="0" smtClean="0">
                <a:cs typeface="Arial"/>
              </a:rPr>
              <a:t>englanniksi</a:t>
            </a:r>
            <a:endParaRPr lang="fi-FI" dirty="0">
              <a:cs typeface="Arial"/>
            </a:endParaRP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Group of People Having Fun Together Under the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23" y="834278"/>
            <a:ext cx="4425569" cy="2950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3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Jatko-opintomahdollisuudet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09468"/>
            <a:ext cx="10515600" cy="3757612"/>
          </a:xfrm>
        </p:spPr>
        <p:txBody>
          <a:bodyPr/>
          <a:lstStyle/>
          <a:p>
            <a:r>
              <a:rPr lang="fi-FI" dirty="0">
                <a:cs typeface="Arial"/>
              </a:rPr>
              <a:t>Ammattikorkeakoulututkinnon jälkeen on mahdollisuus jatko-opintoihin Suomessa tai ulkomailla</a:t>
            </a:r>
          </a:p>
          <a:p>
            <a:r>
              <a:rPr lang="fi-FI" dirty="0">
                <a:cs typeface="Arial"/>
              </a:rPr>
              <a:t>Jatko-opintomahdollisuudet ovat mm.</a:t>
            </a:r>
          </a:p>
          <a:p>
            <a:pPr lvl="1"/>
            <a:r>
              <a:rPr lang="fi-FI" dirty="0">
                <a:cs typeface="Arial"/>
              </a:rPr>
              <a:t>ylempi ammattikorkeakoulututkinto (YAMK)</a:t>
            </a:r>
          </a:p>
          <a:p>
            <a:pPr lvl="1"/>
            <a:r>
              <a:rPr lang="fi-FI" dirty="0">
                <a:cs typeface="Arial"/>
              </a:rPr>
              <a:t>yliopistojen maisteritutkinto</a:t>
            </a:r>
          </a:p>
          <a:p>
            <a:r>
              <a:rPr lang="fi-FI" dirty="0">
                <a:cs typeface="Arial"/>
              </a:rPr>
              <a:t>Korkeakoulut määrittelevät valintaperusteissaan, millaisella aiemmalla tutkinnolla voi hakea jatko-opintoihin 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Ylempi ammattikorkeakoulututkinto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309468"/>
            <a:ext cx="10515600" cy="3757612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cs typeface="Arial"/>
              </a:rPr>
              <a:t>AMK-tutkinnon jälkeen voi suorittaa ylemmän </a:t>
            </a:r>
            <a:r>
              <a:rPr lang="fi-FI" dirty="0" smtClean="0">
                <a:cs typeface="Arial"/>
              </a:rPr>
              <a:t>ammattikorkeakoulututkinnon</a:t>
            </a:r>
          </a:p>
          <a:p>
            <a:r>
              <a:rPr lang="fi-FI" dirty="0" smtClean="0"/>
              <a:t>Ylempi </a:t>
            </a:r>
            <a:r>
              <a:rPr lang="fi-FI" dirty="0"/>
              <a:t>ammattikorkeakoulututkinto edellyttää </a:t>
            </a:r>
            <a:r>
              <a:rPr lang="fi-FI" dirty="0" smtClean="0"/>
              <a:t>hakijalta soveltuvan korkeakoulututkinnon </a:t>
            </a:r>
            <a:r>
              <a:rPr lang="fi-FI" dirty="0"/>
              <a:t>lisäksi </a:t>
            </a:r>
            <a:r>
              <a:rPr lang="fi-FI" dirty="0" smtClean="0"/>
              <a:t>työkokemusta</a:t>
            </a:r>
            <a:endParaRPr lang="fi-FI" dirty="0"/>
          </a:p>
          <a:p>
            <a:r>
              <a:rPr lang="fi-FI" dirty="0">
                <a:cs typeface="Arial"/>
              </a:rPr>
              <a:t>Ammattikorkeakoulut määrittelevät valintaperusteissaan tarkemmin mm. millaisella aikaisemmalla tutkinnolla ylempään ammattikorkeakoulututkintoon voi hakeutua</a:t>
            </a:r>
          </a:p>
          <a:p>
            <a:r>
              <a:rPr lang="fi-FI" dirty="0" smtClean="0">
                <a:cs typeface="Arial"/>
              </a:rPr>
              <a:t>Ylemmän </a:t>
            </a:r>
            <a:r>
              <a:rPr lang="fi-FI" dirty="0">
                <a:cs typeface="Arial"/>
              </a:rPr>
              <a:t>ammattikorkeakoulututkinnon suorittaneen henkilön tutkintonimike sisältää lyhenteen (YAMK), kuten sosionomi (YAMK), tradenomi (YAMK)</a:t>
            </a:r>
            <a:endParaRPr lang="fi-FI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6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/>
              </a:rPr>
              <a:t>Tehtävä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>
                <a:cs typeface="Arial"/>
              </a:rPr>
              <a:t>Tutustu, mitä YAMK-tutkintoja sinua kiinnostava ammattikorkeakoulu tarjoaa ja millaisia opintoja ne pitävät </a:t>
            </a:r>
            <a:r>
              <a:rPr lang="fi-FI" dirty="0" smtClean="0">
                <a:cs typeface="Arial"/>
              </a:rPr>
              <a:t>sisällään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6" descr="Man Wearing Blue Plaid Dress Shi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3474217"/>
            <a:ext cx="3867912" cy="2578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7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Avoin ammattikorkeakoulu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44943" y="2170085"/>
            <a:ext cx="7363968" cy="3757612"/>
          </a:xfrm>
        </p:spPr>
        <p:txBody>
          <a:bodyPr>
            <a:normAutofit fontScale="92500"/>
          </a:bodyPr>
          <a:lstStyle/>
          <a:p>
            <a:r>
              <a:rPr lang="fi-FI" dirty="0">
                <a:cs typeface="Arial"/>
              </a:rPr>
              <a:t>Ammattikorkeakoulut tarjoavat kaikille avoimia opintoja </a:t>
            </a:r>
          </a:p>
          <a:p>
            <a:r>
              <a:rPr lang="fi-FI" dirty="0">
                <a:cs typeface="Arial"/>
              </a:rPr>
              <a:t>Opintotarjonnasta ilmoitetaan ammattikorkeakoulujen omilla verkkosivuilla </a:t>
            </a:r>
          </a:p>
          <a:p>
            <a:r>
              <a:rPr lang="fi-FI" dirty="0" smtClean="0">
                <a:cs typeface="Arial"/>
              </a:rPr>
              <a:t>Avoimen ammattikorkeakoulun</a:t>
            </a:r>
            <a:r>
              <a:rPr lang="fi-FI" dirty="0">
                <a:cs typeface="Arial"/>
              </a:rPr>
              <a:t> opintotarjonta vaihtelee eri ammattikorkeakouluissa</a:t>
            </a:r>
          </a:p>
          <a:p>
            <a:r>
              <a:rPr lang="fi-FI" dirty="0"/>
              <a:t>Avoimen ammattikorkeakoulun opinnot voivat mahdollistaa väylän tutkinto-opiskelijaksi</a:t>
            </a:r>
            <a:endParaRPr lang="fi-FI" dirty="0">
              <a:cs typeface="Arial"/>
            </a:endParaRP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16</a:t>
            </a:fld>
            <a:endParaRPr lang="en-US"/>
          </a:p>
        </p:txBody>
      </p:sp>
      <p:pic>
        <p:nvPicPr>
          <p:cNvPr id="4098" name="Picture 2" descr="Side, Blind, Hiukset, TyttÃ¶, Nainen, Sidot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654" y="3473540"/>
            <a:ext cx="3346577" cy="245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92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/>
              </a:rPr>
              <a:t>Tehtäviä</a:t>
            </a:r>
            <a:endParaRPr lang="fi-FI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199" y="2133509"/>
            <a:ext cx="10515600" cy="37576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i-FI" dirty="0">
                <a:cs typeface="Arial"/>
              </a:rPr>
              <a:t>Valitse sinua kiinnostava ammattikorkeakoulu ja tutustu sen tarjoamiin avoimen ammattikorkeakoulun opintoihin. 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fi-FI" dirty="0">
                <a:cs typeface="Arial"/>
              </a:rPr>
              <a:t>Millaisia mahdollisuuksia on tarjolla avoimen opintoina? (esim. voitko suorittaa ensimmäisen vuoden opintoja aloittavan ryhmän mukana tai yksittäisiä opintojaksoja)</a:t>
            </a:r>
          </a:p>
          <a:p>
            <a:pPr marL="514350" indent="-514350">
              <a:buAutoNum type="arabicPeriod"/>
            </a:pPr>
            <a:r>
              <a:rPr lang="fi-FI" dirty="0">
                <a:cs typeface="Arial"/>
              </a:rPr>
              <a:t>Miten pääset opiskelemaan avoimeen ammattikorkeakouluun?</a:t>
            </a:r>
          </a:p>
          <a:p>
            <a:pPr marL="514350" indent="-514350">
              <a:buAutoNum type="arabicPeriod"/>
            </a:pPr>
            <a:r>
              <a:rPr lang="fi-FI" dirty="0">
                <a:cs typeface="Arial"/>
              </a:rPr>
              <a:t>Tarjoaako valitsemasi ammattikorkeakoulu väylän tutkinto-opiskelijaksi avoimen ammattikorkeakoulun </a:t>
            </a:r>
            <a:r>
              <a:rPr lang="fi-FI" dirty="0" smtClean="0">
                <a:cs typeface="Arial"/>
              </a:rPr>
              <a:t>kautta?</a:t>
            </a:r>
            <a:endParaRPr lang="fi-FI" dirty="0"/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Ryhmätehtävä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02208" y="2339857"/>
            <a:ext cx="10515600" cy="375761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Menkää Ammattikorkeakouluun.fi sivustolla kohtaan </a:t>
            </a:r>
            <a:r>
              <a:rPr lang="fi-FI" u="sng" dirty="0">
                <a:solidFill>
                  <a:srgbClr val="0070C0"/>
                </a:solidFill>
                <a:hlinkClick r:id="rId2"/>
              </a:rPr>
              <a:t>Ammattikorkeakouluopintoja pohtivan </a:t>
            </a:r>
            <a:r>
              <a:rPr lang="fi-FI" u="sng" dirty="0" smtClean="0">
                <a:solidFill>
                  <a:srgbClr val="0070C0"/>
                </a:solidFill>
                <a:hlinkClick r:id="rId2"/>
              </a:rPr>
              <a:t>tarkistuslista </a:t>
            </a:r>
            <a:r>
              <a:rPr lang="fi-FI" dirty="0" smtClean="0"/>
              <a:t>(klikkaa linkki)</a:t>
            </a:r>
            <a:endParaRPr lang="fi-FI" dirty="0">
              <a:cs typeface="Arial"/>
            </a:endParaRPr>
          </a:p>
          <a:p>
            <a:pPr marL="0" indent="0">
              <a:buNone/>
            </a:pPr>
            <a:r>
              <a:rPr lang="fi-FI" dirty="0"/>
              <a:t>a. Valitkaa pienryhmäänne kiinnostava koulutus ja edetkää tarkistuslistan mukaisesti etsien lisätietoa tutkinnosta. </a:t>
            </a:r>
            <a:endParaRPr lang="fi-FI" dirty="0">
              <a:cs typeface="Arial"/>
            </a:endParaRPr>
          </a:p>
          <a:p>
            <a:pPr marL="0" indent="0">
              <a:buNone/>
            </a:pPr>
            <a:r>
              <a:rPr lang="fi-FI" dirty="0">
                <a:cs typeface="Arial"/>
              </a:rPr>
              <a:t>b. Miten opiskelijat valitaan valitsemaanne koulutukseen? 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c. Esitelkää valitsemanne koulutukset toisille ryhmille (esim. posterina tai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Mapina</a:t>
            </a:r>
            <a:r>
              <a:rPr lang="fi-FI" dirty="0"/>
              <a:t>)</a:t>
            </a:r>
            <a:endParaRPr lang="fi-FI" dirty="0">
              <a:cs typeface="Arial"/>
            </a:endParaRP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71767C1E-897A-C144-B209-A54ED9E1C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ammattikorkeakouluun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Instagram_ammattikorkeakouluun</a:t>
            </a:r>
            <a:endParaRPr lang="en-US" dirty="0"/>
          </a:p>
          <a:p>
            <a:r>
              <a:rPr lang="en-US" dirty="0"/>
              <a:t>Facebook @</a:t>
            </a:r>
            <a:r>
              <a:rPr lang="en-US" dirty="0" err="1"/>
              <a:t>ammattikorkeakouluun</a:t>
            </a:r>
            <a:endParaRPr lang="en-US" dirty="0"/>
          </a:p>
          <a:p>
            <a:r>
              <a:rPr lang="en-US" dirty="0"/>
              <a:t>Twitter @</a:t>
            </a:r>
            <a:r>
              <a:rPr lang="en-US" dirty="0" err="1"/>
              <a:t>ammattikorkeaan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Ammattikorkeakoulut​</a:t>
            </a:r>
            <a:endParaRPr lang="en-US" dirty="0">
              <a:ea typeface="Microsoft Sans Serif" charset="0"/>
              <a:cs typeface="Microsoft Sans Serif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fi-FI" dirty="0"/>
              <a:t>Suomessa on 25 ammattikorkeakoulua</a:t>
            </a:r>
            <a:r>
              <a:rPr lang="en-US" dirty="0"/>
              <a:t>​</a:t>
            </a:r>
          </a:p>
          <a:p>
            <a:pPr fontAlgn="base"/>
            <a:r>
              <a:rPr lang="fi-FI" u="sng" dirty="0">
                <a:hlinkClick r:id="rId3"/>
              </a:rPr>
              <a:t>Ne sijaitsevat eri puolella </a:t>
            </a:r>
            <a:r>
              <a:rPr lang="fi-FI" u="sng" dirty="0" smtClean="0">
                <a:hlinkClick r:id="rId3"/>
              </a:rPr>
              <a:t>Suomea</a:t>
            </a:r>
            <a:r>
              <a:rPr lang="fi-FI" dirty="0" smtClean="0"/>
              <a:t> (klikkaa </a:t>
            </a:r>
            <a:r>
              <a:rPr lang="fi-FI" dirty="0" smtClean="0"/>
              <a:t>linkki), </a:t>
            </a:r>
            <a:r>
              <a:rPr lang="fi-FI" dirty="0"/>
              <a:t>pohjoisin Rovaniemellä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Ammattikorkeakouluilla saattaa olla myös useita toimipisteitä eli kampuksia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Opintotarjonta vaihtelee ammattikorkeakouluittain​</a:t>
            </a:r>
          </a:p>
          <a:p>
            <a:pPr fontAlgn="base"/>
            <a:r>
              <a:rPr lang="fi-FI" dirty="0"/>
              <a:t>Joitakin koulutuksia voi opiskella lähes kaikissa ammattikorkeakouluissa, joitakin vain muutamassa tai ehkä vain yhdessä</a:t>
            </a:r>
            <a:r>
              <a:rPr lang="en-US" dirty="0"/>
              <a:t>​</a:t>
            </a:r>
          </a:p>
          <a:p>
            <a:pPr fontAlgn="base"/>
            <a:r>
              <a:rPr lang="fi-FI" dirty="0"/>
              <a:t>Ammattikorkeakouluissa voi olla eri painotuksia saman tutkinto-ohjelman sisällä, esimerkiksi ammattikorkeakoulukohtaisia suuntautumisia</a:t>
            </a:r>
            <a:r>
              <a:rPr lang="fi-FI" dirty="0" smtClean="0"/>
              <a:t>​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90ED-9C95-6D44-BDD4-D94479E6752B}" type="datetime1">
              <a:rPr lang="fi-FI" smtClean="0"/>
              <a:t>8.5.2019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dirty="0" err="1"/>
              <a:t>www.ammattikorkeakouluun.fi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44" y="425585"/>
            <a:ext cx="3325872" cy="22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49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/>
              </a:rPr>
              <a:t>Tehtäviä</a:t>
            </a:r>
            <a:r>
              <a:rPr lang="fi-FI" dirty="0">
                <a:cs typeface="Arial"/>
              </a:rPr>
              <a:t> 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142653"/>
            <a:ext cx="10515600" cy="3757612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fi-FI" dirty="0">
                <a:cs typeface="Arial"/>
              </a:rPr>
              <a:t>Valitse itseäsi kiinnostava tutkinto. Missä ammattikorkeakoulussa / ammattikorkeakouluissa voit opiskella tämän koulutuksen?</a:t>
            </a:r>
          </a:p>
          <a:p>
            <a:pPr marL="514350" indent="-514350">
              <a:buAutoNum type="arabicPeriod"/>
            </a:pPr>
            <a:r>
              <a:rPr lang="fi-FI" dirty="0">
                <a:cs typeface="Arial"/>
              </a:rPr>
              <a:t>Tutustu, onko sinua lähinnä olevassa ammattikorkeakoulussa sinua kiinnostavia </a:t>
            </a:r>
            <a:r>
              <a:rPr lang="fi-FI" dirty="0" smtClean="0">
                <a:cs typeface="Arial"/>
              </a:rPr>
              <a:t>koulutuksia.</a:t>
            </a:r>
            <a:endParaRPr lang="fi-FI" strike="sngStrike" dirty="0">
              <a:cs typeface="Arial"/>
            </a:endParaRPr>
          </a:p>
          <a:p>
            <a:pPr marL="514350" indent="-514350">
              <a:buAutoNum type="arabicPeriod"/>
            </a:pPr>
            <a:r>
              <a:rPr lang="fi-FI" dirty="0">
                <a:cs typeface="Arial"/>
              </a:rPr>
              <a:t>Selvitä ammattikorkeakoulujen omilta verkkosivuilta, millä ammattikorkeakouluilla on toimintaa useammalla </a:t>
            </a:r>
            <a:r>
              <a:rPr lang="fi-FI" dirty="0" smtClean="0">
                <a:cs typeface="Arial"/>
              </a:rPr>
              <a:t>paikkakunnalla.</a:t>
            </a:r>
            <a:endParaRPr lang="fi-FI" dirty="0">
              <a:cs typeface="Arial"/>
            </a:endParaRPr>
          </a:p>
          <a:p>
            <a:pPr marL="514350" indent="-514350">
              <a:buAutoNum type="arabicPeriod"/>
            </a:pPr>
            <a:r>
              <a:rPr lang="fi-FI" dirty="0" smtClean="0">
                <a:cs typeface="Arial"/>
              </a:rPr>
              <a:t>Selvitä, mitä </a:t>
            </a:r>
            <a:r>
              <a:rPr lang="fi-FI" dirty="0">
                <a:cs typeface="Arial"/>
              </a:rPr>
              <a:t>tutkintoja voi opiskella </a:t>
            </a:r>
          </a:p>
          <a:p>
            <a:pPr marL="800100" lvl="2">
              <a:buNone/>
            </a:pPr>
            <a:r>
              <a:rPr lang="fi-FI" dirty="0">
                <a:cs typeface="Arial"/>
              </a:rPr>
              <a:t>a. </a:t>
            </a:r>
            <a:r>
              <a:rPr lang="fi-FI" dirty="0" smtClean="0">
                <a:cs typeface="Arial"/>
              </a:rPr>
              <a:t>monessa </a:t>
            </a:r>
            <a:r>
              <a:rPr lang="fi-FI" dirty="0">
                <a:cs typeface="Arial"/>
              </a:rPr>
              <a:t>eri </a:t>
            </a:r>
            <a:r>
              <a:rPr lang="fi-FI" dirty="0" smtClean="0">
                <a:cs typeface="Arial"/>
              </a:rPr>
              <a:t>ammattikorkeakoulussa</a:t>
            </a:r>
            <a:endParaRPr lang="fi-FI" dirty="0">
              <a:cs typeface="Arial"/>
            </a:endParaRPr>
          </a:p>
          <a:p>
            <a:pPr marL="800100" lvl="2">
              <a:buNone/>
            </a:pPr>
            <a:r>
              <a:rPr lang="fi-FI" dirty="0">
                <a:cs typeface="Arial"/>
              </a:rPr>
              <a:t>b. </a:t>
            </a:r>
            <a:r>
              <a:rPr lang="fi-FI" dirty="0" smtClean="0">
                <a:cs typeface="Arial"/>
              </a:rPr>
              <a:t>vain </a:t>
            </a:r>
            <a:r>
              <a:rPr lang="fi-FI" dirty="0">
                <a:cs typeface="Arial"/>
              </a:rPr>
              <a:t>yhdessä </a:t>
            </a:r>
            <a:r>
              <a:rPr lang="fi-FI" dirty="0" smtClean="0">
                <a:cs typeface="Arial"/>
              </a:rPr>
              <a:t>ammattikorkeakoulussa, </a:t>
            </a:r>
            <a:r>
              <a:rPr lang="fi-FI" dirty="0">
                <a:cs typeface="Arial"/>
              </a:rPr>
              <a:t>ja </a:t>
            </a:r>
            <a:r>
              <a:rPr lang="fi-FI" dirty="0" smtClean="0">
                <a:cs typeface="Arial"/>
              </a:rPr>
              <a:t>missä</a:t>
            </a:r>
            <a:endParaRPr lang="fi-FI" dirty="0">
              <a:cs typeface="Arial"/>
            </a:endParaRP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2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Ammattikorkeakoulututkinto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29640" y="2309468"/>
            <a:ext cx="10515600" cy="3757612"/>
          </a:xfrm>
        </p:spPr>
        <p:txBody>
          <a:bodyPr/>
          <a:lstStyle/>
          <a:p>
            <a:r>
              <a:rPr lang="fi-FI" dirty="0">
                <a:cs typeface="Arial"/>
              </a:rPr>
              <a:t>Ammattikorkeakoulussa suoritetaan ammattikorkeakoulututkinto, joka on alempi korkeakoulututkinto </a:t>
            </a:r>
            <a:endParaRPr lang="fi-FI" dirty="0" smtClean="0">
              <a:cs typeface="Arial"/>
            </a:endParaRPr>
          </a:p>
          <a:p>
            <a:r>
              <a:rPr lang="fi-FI" dirty="0" smtClean="0">
                <a:cs typeface="Arial"/>
              </a:rPr>
              <a:t>Ammattikorkeakoulun </a:t>
            </a:r>
            <a:r>
              <a:rPr lang="fi-FI" dirty="0">
                <a:cs typeface="Arial"/>
              </a:rPr>
              <a:t>suorittaneen henkilön tutkintonimike sisältää lyhenteen (AMK), kuten restonomi (AMK), insinööri (AMK), ensihoitaja (AMK)</a:t>
            </a:r>
          </a:p>
          <a:p>
            <a:r>
              <a:rPr lang="fi-FI" dirty="0">
                <a:cs typeface="Arial"/>
              </a:rPr>
              <a:t>AMK-tutkinnon laajuus on joko 210 opintopistettä, 240 opintopistettä tai 270 opintopistettä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Arial"/>
              </a:rPr>
              <a:t>Tehtävä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8512" y="2160941"/>
            <a:ext cx="6431280" cy="3757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cs typeface="Arial"/>
              </a:rPr>
              <a:t>Anna esimerkkejä tutkinnoista, joiden laajuus on: </a:t>
            </a:r>
            <a:endParaRPr lang="en-US" dirty="0">
              <a:cs typeface="Arial"/>
            </a:endParaRPr>
          </a:p>
          <a:p>
            <a:pPr marL="857250" lvl="3">
              <a:buNone/>
            </a:pPr>
            <a:r>
              <a:rPr lang="fi-FI" sz="2400" dirty="0">
                <a:cs typeface="Arial"/>
              </a:rPr>
              <a:t>a. 210 op</a:t>
            </a:r>
          </a:p>
          <a:p>
            <a:pPr marL="857250" lvl="3">
              <a:buNone/>
            </a:pPr>
            <a:r>
              <a:rPr lang="fi-FI" sz="2400" dirty="0">
                <a:cs typeface="Arial"/>
              </a:rPr>
              <a:t>b. 240 op</a:t>
            </a:r>
          </a:p>
          <a:p>
            <a:pPr marL="857250" lvl="3">
              <a:buNone/>
            </a:pPr>
            <a:r>
              <a:rPr lang="fi-FI" sz="2400" dirty="0">
                <a:cs typeface="Arial"/>
              </a:rPr>
              <a:t>c. 270 op</a:t>
            </a:r>
            <a:endParaRPr lang="en-US" sz="2400" dirty="0">
              <a:cs typeface="Arial"/>
            </a:endParaRPr>
          </a:p>
          <a:p>
            <a:pPr marL="857250" lvl="3">
              <a:buNone/>
            </a:pPr>
            <a:endParaRPr lang="fi-FI" dirty="0">
              <a:cs typeface="Arial"/>
            </a:endParaRPr>
          </a:p>
          <a:p>
            <a:pPr marL="0" lvl="1" indent="0">
              <a:buNone/>
            </a:pPr>
            <a:r>
              <a:rPr lang="fi-FI" dirty="0">
                <a:cs typeface="Arial"/>
              </a:rPr>
              <a:t>Kuinka kauan kyseisten tutkintojen suorittaminen yleensä kestää?</a:t>
            </a:r>
            <a:endParaRPr lang="en-US" dirty="0">
              <a:cs typeface="Arial"/>
            </a:endParaRPr>
          </a:p>
          <a:p>
            <a:pPr marL="0" lvl="1" indent="0">
              <a:buNone/>
            </a:pPr>
            <a:endParaRPr lang="fi-FI" dirty="0">
              <a:cs typeface="Arial"/>
            </a:endParaRPr>
          </a:p>
          <a:p>
            <a:pPr marL="0" lvl="1" indent="0">
              <a:buNone/>
            </a:pPr>
            <a:r>
              <a:rPr lang="fi-FI" dirty="0">
                <a:cs typeface="Arial"/>
              </a:rPr>
              <a:t>Mitä tarkoittaa opintopiste?</a:t>
            </a:r>
            <a:endParaRPr lang="en-US" dirty="0"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1" y="1124713"/>
            <a:ext cx="4742151" cy="315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673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Ammattikorkeakoulujen opetussuunnitelma (1)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438218"/>
            <a:ext cx="9375648" cy="375761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Tutkintoon johtavien koulutusten sisällöt ja osaamistavoitteet kuvataan opetussuunnitelmissa</a:t>
            </a:r>
          </a:p>
          <a:p>
            <a:r>
              <a:rPr lang="fi-FI" dirty="0"/>
              <a:t>Kukin ammattikorkeakoulu päättää koulutustensa opetussuunnitelmista ja sisällöistä</a:t>
            </a:r>
          </a:p>
          <a:p>
            <a:pPr lvl="1"/>
            <a:r>
              <a:rPr lang="fi-FI" dirty="0"/>
              <a:t>Samannimiseen tutkintoon johtavat koulutukset voivat eri ammattikorkeakouluissa koostua erilaisista sisällöistä ja suuntautumisvaihtoehdoista</a:t>
            </a:r>
          </a:p>
          <a:p>
            <a:pPr lvl="1"/>
            <a:r>
              <a:rPr lang="fi-FI" dirty="0">
                <a:cs typeface="Arial"/>
              </a:rPr>
              <a:t>Kussakin tutkinto-ohjelmassa voi olla erilaisia painotuksia</a:t>
            </a:r>
          </a:p>
          <a:p>
            <a:r>
              <a:rPr lang="fi-FI" dirty="0">
                <a:cs typeface="Arial"/>
              </a:rPr>
              <a:t>Löydät kunkin tutkinnon opetussuunnitelman ammattikorkeakoulun omilta sivuilta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 descr="Two Talking Women While Using 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78" y="472183"/>
            <a:ext cx="3137916" cy="2093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82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Ammattikorkeakoulujen opetussuunnitelma (2)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Opetussuunnitelmassa kerrotaan, miten tutkinto rakentuu ja mitä koulutus sisältää sekä millaisia osaamistavoitteita koulutuksella on</a:t>
            </a:r>
          </a:p>
          <a:p>
            <a:r>
              <a:rPr lang="fi-FI" dirty="0">
                <a:cs typeface="Arial"/>
              </a:rPr>
              <a:t>Opinnot koostuvat </a:t>
            </a:r>
          </a:p>
          <a:p>
            <a:pPr lvl="1"/>
            <a:r>
              <a:rPr lang="fi-FI" dirty="0">
                <a:cs typeface="Arial"/>
              </a:rPr>
              <a:t>perusopinnoista</a:t>
            </a:r>
          </a:p>
          <a:p>
            <a:pPr lvl="1"/>
            <a:r>
              <a:rPr lang="fi-FI" dirty="0">
                <a:cs typeface="Arial"/>
              </a:rPr>
              <a:t>ammattiopinnoista </a:t>
            </a:r>
          </a:p>
          <a:p>
            <a:pPr lvl="1"/>
            <a:r>
              <a:rPr lang="fi-FI" dirty="0">
                <a:cs typeface="Arial"/>
              </a:rPr>
              <a:t>valinnaisista ja vapaasti valittavista opinnoista</a:t>
            </a:r>
          </a:p>
          <a:p>
            <a:pPr lvl="1"/>
            <a:r>
              <a:rPr lang="fi-FI" dirty="0">
                <a:cs typeface="Arial"/>
              </a:rPr>
              <a:t>harjoittelusta</a:t>
            </a:r>
          </a:p>
          <a:p>
            <a:pPr lvl="1"/>
            <a:r>
              <a:rPr lang="fi-FI" dirty="0">
                <a:cs typeface="Arial"/>
              </a:rPr>
              <a:t>opinnäytetyöstä 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889430"/>
            <a:ext cx="3322320" cy="221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5632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Opintojen toteutus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cs typeface="Arial"/>
              </a:rPr>
              <a:t>Ammattikorkeakoulut tarjoavat opintoja päivätoteutuksena tai monimuotototeutuksena</a:t>
            </a:r>
          </a:p>
          <a:p>
            <a:r>
              <a:rPr lang="fi-FI" dirty="0">
                <a:cs typeface="Arial"/>
              </a:rPr>
              <a:t>Molemmat tarkoittavat kokoaikaista opiskelua, mutta opinnot on järjestetty eri tavoin</a:t>
            </a:r>
          </a:p>
          <a:p>
            <a:pPr lvl="1"/>
            <a:r>
              <a:rPr lang="fi-FI" dirty="0">
                <a:cs typeface="Arial"/>
              </a:rPr>
              <a:t>Molemmissa on eri ikäisiä opiskelijoita</a:t>
            </a:r>
          </a:p>
          <a:p>
            <a:pPr lvl="1"/>
            <a:r>
              <a:rPr lang="fi-FI" dirty="0">
                <a:cs typeface="Arial"/>
              </a:rPr>
              <a:t>Viikoittainen opiskelu on vaihtelevaa ja eri opintojaksoilla on käytössä erilaisia opiskelutapoja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11936" y="1111921"/>
            <a:ext cx="10515600" cy="1325563"/>
          </a:xfrm>
        </p:spPr>
        <p:txBody>
          <a:bodyPr/>
          <a:lstStyle/>
          <a:p>
            <a:r>
              <a:rPr lang="fi-FI" dirty="0"/>
              <a:t>Opiskelun eri muodot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2474629"/>
            <a:ext cx="11140440" cy="3757612"/>
          </a:xfrm>
        </p:spPr>
        <p:txBody>
          <a:bodyPr/>
          <a:lstStyle/>
          <a:p>
            <a:r>
              <a:rPr lang="fi-FI" dirty="0"/>
              <a:t>Ammattikorkeakouluissa on ryhmämuotoista lähiopetusta ja itsenäistä opiskelua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Opintoja voidaan tehdä verkko-oppimisympäristöissä (Verkko-opintoja voi valita esim. </a:t>
            </a:r>
            <a:r>
              <a:rPr lang="fi-FI" dirty="0">
                <a:hlinkClick r:id="rId2"/>
              </a:rPr>
              <a:t>CampusOnline</a:t>
            </a:r>
            <a:r>
              <a:rPr lang="fi-FI" dirty="0"/>
              <a:t>-portaalissa)</a:t>
            </a:r>
            <a:endParaRPr lang="fi-FI" dirty="0">
              <a:cs typeface="Arial"/>
            </a:endParaRPr>
          </a:p>
          <a:p>
            <a:r>
              <a:rPr lang="fi-FI" dirty="0"/>
              <a:t>Opiskelijat osallistuvat erilaisiin innovaatio- ja työelämäprojekteihin </a:t>
            </a:r>
            <a:endParaRPr lang="fi-FI" dirty="0">
              <a:cs typeface="Arial"/>
            </a:endParaRPr>
          </a:p>
          <a:p>
            <a:pPr lvl="1"/>
            <a:r>
              <a:rPr lang="fi-FI" dirty="0"/>
              <a:t>Monialaisissa projekteissa esim. sosionomiopiskelijat ja kulttuurialan opiskelijat työskentelevät yhdessä</a:t>
            </a:r>
            <a:endParaRPr lang="fi-FI" dirty="0">
              <a:cs typeface="Arial"/>
            </a:endParaRPr>
          </a:p>
          <a:p>
            <a:r>
              <a:rPr lang="fi-FI" dirty="0"/>
              <a:t>Harjoittelut työelämässä ovat keskeinen osa opiskelua</a:t>
            </a:r>
          </a:p>
          <a:p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9231-E6BA-B54A-A746-889706CCF183}" type="datetime1">
              <a:rPr lang="fi-FI" smtClean="0"/>
              <a:t>8.5.2019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www.ammattikorkeakouluun.fi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A21E6-6EA6-2447-B2DB-DC489FE3A37E}" type="slidenum">
              <a:rPr lang="en-US" smtClean="0"/>
              <a:t>9</a:t>
            </a:fld>
            <a:endParaRPr lang="en-US"/>
          </a:p>
        </p:txBody>
      </p:sp>
      <p:pic>
        <p:nvPicPr>
          <p:cNvPr id="6148" name="Picture 4" descr="Woman Sitting in Front of Macbook 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27" y="329637"/>
            <a:ext cx="2797796" cy="2043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9384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End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9BB6"/>
      </a:accent1>
      <a:accent2>
        <a:srgbClr val="959393"/>
      </a:accent2>
      <a:accent3>
        <a:srgbClr val="006C80"/>
      </a:accent3>
      <a:accent4>
        <a:srgbClr val="9782B2"/>
      </a:accent4>
      <a:accent5>
        <a:srgbClr val="548DD3"/>
      </a:accent5>
      <a:accent6>
        <a:srgbClr val="007D8F"/>
      </a:accent6>
      <a:hlink>
        <a:srgbClr val="006C80"/>
      </a:hlink>
      <a:folHlink>
        <a:srgbClr val="978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EA2CB5-C935-F44B-BF86-4FFCB6AEB0DE}" vid="{E4BBB558-0153-2D44-A34D-588362B62CD3}"/>
    </a:ext>
  </a:extLst>
</a:theme>
</file>

<file path=ppt/theme/theme2.xml><?xml version="1.0" encoding="utf-8"?>
<a:theme xmlns:a="http://schemas.openxmlformats.org/drawingml/2006/main" name="Tausta 2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A9BB6"/>
      </a:accent1>
      <a:accent2>
        <a:srgbClr val="959393"/>
      </a:accent2>
      <a:accent3>
        <a:srgbClr val="006C80"/>
      </a:accent3>
      <a:accent4>
        <a:srgbClr val="9782B2"/>
      </a:accent4>
      <a:accent5>
        <a:srgbClr val="548DD3"/>
      </a:accent5>
      <a:accent6>
        <a:srgbClr val="007D8F"/>
      </a:accent6>
      <a:hlink>
        <a:srgbClr val="006C80"/>
      </a:hlink>
      <a:folHlink>
        <a:srgbClr val="978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EA2CB5-C935-F44B-BF86-4FFCB6AEB0DE}" vid="{E4BBB558-0153-2D44-A34D-588362B62CD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4731</TotalTime>
  <Words>391</Words>
  <Application>Microsoft Office PowerPoint</Application>
  <PresentationFormat>Widescreen</PresentationFormat>
  <Paragraphs>168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Microsoft Sans Serif</vt:lpstr>
      <vt:lpstr>Title + End Slides</vt:lpstr>
      <vt:lpstr>Tausta 2</vt:lpstr>
      <vt:lpstr>Ammattikorkeakouluopinnot​</vt:lpstr>
      <vt:lpstr>Ammattikorkeakoulut​</vt:lpstr>
      <vt:lpstr>Tehtäviä </vt:lpstr>
      <vt:lpstr>Ammattikorkeakoulututkinto</vt:lpstr>
      <vt:lpstr>Tehtävä</vt:lpstr>
      <vt:lpstr>Ammattikorkeakoulujen opetussuunnitelma (1)</vt:lpstr>
      <vt:lpstr>Ammattikorkeakoulujen opetussuunnitelma (2)</vt:lpstr>
      <vt:lpstr>Opintojen toteutus</vt:lpstr>
      <vt:lpstr>Opiskelun eri muodot</vt:lpstr>
      <vt:lpstr>Tehtäviä</vt:lpstr>
      <vt:lpstr>Ammattikorkeakouluissa on useita tapoja kansainvälistyä</vt:lpstr>
      <vt:lpstr>Tehtäviä</vt:lpstr>
      <vt:lpstr>Jatko-opintomahdollisuudet </vt:lpstr>
      <vt:lpstr>Ylempi ammattikorkeakoulututkinto</vt:lpstr>
      <vt:lpstr>Tehtävä</vt:lpstr>
      <vt:lpstr>Avoin ammattikorkeakoulu</vt:lpstr>
      <vt:lpstr>Tehtäviä</vt:lpstr>
      <vt:lpstr>Ryhmätehtävä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ensimmäisestä runosta</dc:title>
  <dc:creator>Herkko Hyypiä</dc:creator>
  <cp:lastModifiedBy>Susanna Lepola</cp:lastModifiedBy>
  <cp:revision>42</cp:revision>
  <dcterms:created xsi:type="dcterms:W3CDTF">2019-03-13T13:06:59Z</dcterms:created>
  <dcterms:modified xsi:type="dcterms:W3CDTF">2019-05-08T19:08:57Z</dcterms:modified>
</cp:coreProperties>
</file>