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48" r:id="rId2"/>
    <p:sldMasterId id="2147483685" r:id="rId3"/>
  </p:sldMasterIdLst>
  <p:notesMasterIdLst>
    <p:notesMasterId r:id="rId32"/>
  </p:notesMasterIdLst>
  <p:handoutMasterIdLst>
    <p:handoutMasterId r:id="rId33"/>
  </p:handoutMasterIdLst>
  <p:sldIdLst>
    <p:sldId id="264" r:id="rId4"/>
    <p:sldId id="274" r:id="rId5"/>
    <p:sldId id="275" r:id="rId6"/>
    <p:sldId id="276" r:id="rId7"/>
    <p:sldId id="277" r:id="rId8"/>
    <p:sldId id="278" r:id="rId9"/>
    <p:sldId id="279" r:id="rId10"/>
    <p:sldId id="281" r:id="rId11"/>
    <p:sldId id="282" r:id="rId12"/>
    <p:sldId id="283" r:id="rId13"/>
    <p:sldId id="284" r:id="rId14"/>
    <p:sldId id="286" r:id="rId15"/>
    <p:sldId id="287" r:id="rId16"/>
    <p:sldId id="288" r:id="rId17"/>
    <p:sldId id="285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301" r:id="rId28"/>
    <p:sldId id="299" r:id="rId29"/>
    <p:sldId id="302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58"/>
    <p:restoredTop sz="94560"/>
  </p:normalViewPr>
  <p:slideViewPr>
    <p:cSldViewPr snapToGrid="0" snapToObjects="1">
      <p:cViewPr varScale="1">
        <p:scale>
          <a:sx n="65" d="100"/>
          <a:sy n="65" d="100"/>
        </p:scale>
        <p:origin x="4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9" d="100"/>
          <a:sy n="149" d="100"/>
        </p:scale>
        <p:origin x="23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a Lepola" userId="S::susale@metropolia.fi::aeb6ba16-1164-4b3e-9d51-ecaef3adadd9" providerId="AD" clId="Web-{F92F4ECA-2ED1-1AA2-4C53-B966F64796C9}"/>
    <pc:docChg chg="modSld">
      <pc:chgData name="Susanna Lepola" userId="S::susale@metropolia.fi::aeb6ba16-1164-4b3e-9d51-ecaef3adadd9" providerId="AD" clId="Web-{F92F4ECA-2ED1-1AA2-4C53-B966F64796C9}" dt="2019-04-16T13:13:42.115" v="112" actId="20577"/>
      <pc:docMkLst>
        <pc:docMk/>
      </pc:docMkLst>
      <pc:sldChg chg="modSp">
        <pc:chgData name="Susanna Lepola" userId="S::susale@metropolia.fi::aeb6ba16-1164-4b3e-9d51-ecaef3adadd9" providerId="AD" clId="Web-{F92F4ECA-2ED1-1AA2-4C53-B966F64796C9}" dt="2019-04-16T13:07:14.198" v="4" actId="20577"/>
        <pc:sldMkLst>
          <pc:docMk/>
          <pc:sldMk cId="3824193342" sldId="277"/>
        </pc:sldMkLst>
        <pc:spChg chg="mod">
          <ac:chgData name="Susanna Lepola" userId="S::susale@metropolia.fi::aeb6ba16-1164-4b3e-9d51-ecaef3adadd9" providerId="AD" clId="Web-{F92F4ECA-2ED1-1AA2-4C53-B966F64796C9}" dt="2019-04-16T13:07:14.198" v="4" actId="20577"/>
          <ac:spMkLst>
            <pc:docMk/>
            <pc:sldMk cId="3824193342" sldId="277"/>
            <ac:spMk id="3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07:40.558" v="37" actId="20577"/>
        <pc:sldMkLst>
          <pc:docMk/>
          <pc:sldMk cId="138528608" sldId="278"/>
        </pc:sldMkLst>
        <pc:spChg chg="mod">
          <ac:chgData name="Susanna Lepola" userId="S::susale@metropolia.fi::aeb6ba16-1164-4b3e-9d51-ecaef3adadd9" providerId="AD" clId="Web-{F92F4ECA-2ED1-1AA2-4C53-B966F64796C9}" dt="2019-04-16T13:07:40.558" v="37" actId="20577"/>
          <ac:spMkLst>
            <pc:docMk/>
            <pc:sldMk cId="138528608" sldId="278"/>
            <ac:spMk id="2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08:06.153" v="40" actId="20577"/>
        <pc:sldMkLst>
          <pc:docMk/>
          <pc:sldMk cId="1848519153" sldId="281"/>
        </pc:sldMkLst>
        <pc:spChg chg="mod">
          <ac:chgData name="Susanna Lepola" userId="S::susale@metropolia.fi::aeb6ba16-1164-4b3e-9d51-ecaef3adadd9" providerId="AD" clId="Web-{F92F4ECA-2ED1-1AA2-4C53-B966F64796C9}" dt="2019-04-16T13:08:06.153" v="40" actId="20577"/>
          <ac:spMkLst>
            <pc:docMk/>
            <pc:sldMk cId="1848519153" sldId="281"/>
            <ac:spMk id="8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08:34.513" v="41" actId="20577"/>
        <pc:sldMkLst>
          <pc:docMk/>
          <pc:sldMk cId="3891048616" sldId="283"/>
        </pc:sldMkLst>
        <pc:spChg chg="mod">
          <ac:chgData name="Susanna Lepola" userId="S::susale@metropolia.fi::aeb6ba16-1164-4b3e-9d51-ecaef3adadd9" providerId="AD" clId="Web-{F92F4ECA-2ED1-1AA2-4C53-B966F64796C9}" dt="2019-04-16T13:08:34.513" v="41" actId="20577"/>
          <ac:spMkLst>
            <pc:docMk/>
            <pc:sldMk cId="3891048616" sldId="283"/>
            <ac:spMk id="5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09:10.107" v="47" actId="20577"/>
        <pc:sldMkLst>
          <pc:docMk/>
          <pc:sldMk cId="629836767" sldId="284"/>
        </pc:sldMkLst>
        <pc:spChg chg="mod">
          <ac:chgData name="Susanna Lepola" userId="S::susale@metropolia.fi::aeb6ba16-1164-4b3e-9d51-ecaef3adadd9" providerId="AD" clId="Web-{F92F4ECA-2ED1-1AA2-4C53-B966F64796C9}" dt="2019-04-16T13:09:10.107" v="47" actId="20577"/>
          <ac:spMkLst>
            <pc:docMk/>
            <pc:sldMk cId="629836767" sldId="284"/>
            <ac:spMk id="5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11:26.096" v="60" actId="20577"/>
        <pc:sldMkLst>
          <pc:docMk/>
          <pc:sldMk cId="3982128776" sldId="290"/>
        </pc:sldMkLst>
        <pc:spChg chg="mod">
          <ac:chgData name="Susanna Lepola" userId="S::susale@metropolia.fi::aeb6ba16-1164-4b3e-9d51-ecaef3adadd9" providerId="AD" clId="Web-{F92F4ECA-2ED1-1AA2-4C53-B966F64796C9}" dt="2019-04-16T13:11:26.096" v="60" actId="20577"/>
          <ac:spMkLst>
            <pc:docMk/>
            <pc:sldMk cId="3982128776" sldId="290"/>
            <ac:spMk id="3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12:14.597" v="90" actId="20577"/>
        <pc:sldMkLst>
          <pc:docMk/>
          <pc:sldMk cId="3059005323" sldId="291"/>
        </pc:sldMkLst>
        <pc:spChg chg="mod">
          <ac:chgData name="Susanna Lepola" userId="S::susale@metropolia.fi::aeb6ba16-1164-4b3e-9d51-ecaef3adadd9" providerId="AD" clId="Web-{F92F4ECA-2ED1-1AA2-4C53-B966F64796C9}" dt="2019-04-16T13:12:14.597" v="90" actId="20577"/>
          <ac:spMkLst>
            <pc:docMk/>
            <pc:sldMk cId="3059005323" sldId="291"/>
            <ac:spMk id="9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12:46.551" v="97" actId="20577"/>
        <pc:sldMkLst>
          <pc:docMk/>
          <pc:sldMk cId="3187121872" sldId="292"/>
        </pc:sldMkLst>
        <pc:spChg chg="mod">
          <ac:chgData name="Susanna Lepola" userId="S::susale@metropolia.fi::aeb6ba16-1164-4b3e-9d51-ecaef3adadd9" providerId="AD" clId="Web-{F92F4ECA-2ED1-1AA2-4C53-B966F64796C9}" dt="2019-04-16T13:12:46.551" v="97" actId="20577"/>
          <ac:spMkLst>
            <pc:docMk/>
            <pc:sldMk cId="3187121872" sldId="292"/>
            <ac:spMk id="9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13:03.020" v="100" actId="20577"/>
        <pc:sldMkLst>
          <pc:docMk/>
          <pc:sldMk cId="690633192" sldId="293"/>
        </pc:sldMkLst>
        <pc:spChg chg="mod">
          <ac:chgData name="Susanna Lepola" userId="S::susale@metropolia.fi::aeb6ba16-1164-4b3e-9d51-ecaef3adadd9" providerId="AD" clId="Web-{F92F4ECA-2ED1-1AA2-4C53-B966F64796C9}" dt="2019-04-16T13:13:03.020" v="100" actId="20577"/>
          <ac:spMkLst>
            <pc:docMk/>
            <pc:sldMk cId="690633192" sldId="293"/>
            <ac:spMk id="9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13:42.115" v="111" actId="20577"/>
        <pc:sldMkLst>
          <pc:docMk/>
          <pc:sldMk cId="2783697720" sldId="297"/>
        </pc:sldMkLst>
        <pc:spChg chg="mod">
          <ac:chgData name="Susanna Lepola" userId="S::susale@metropolia.fi::aeb6ba16-1164-4b3e-9d51-ecaef3adadd9" providerId="AD" clId="Web-{F92F4ECA-2ED1-1AA2-4C53-B966F64796C9}" dt="2019-04-16T13:13:42.115" v="111" actId="20577"/>
          <ac:spMkLst>
            <pc:docMk/>
            <pc:sldMk cId="2783697720" sldId="297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6A129-C70F-254F-9FF3-8F3D217D3C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3B461-0AE3-2242-93F3-FA36B623B7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36DC0-04E1-B743-8033-23AF0DA26525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8E389-64B3-A841-A6EA-7D89EB6EF3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A1F18-C929-4444-8BA6-8498080A87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49DA8-1B47-A546-B081-D0E61049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94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FAA7B-055E-504E-8721-B3DCB3CAE74F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93CB5-56C3-844D-9892-CBECDADC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93CB5-56C3-844D-9892-CBECDADC27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4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41863"/>
            <a:ext cx="9144000" cy="1832238"/>
          </a:xfrm>
          <a:prstGeom prst="rect">
            <a:avLst/>
          </a:prstGeom>
        </p:spPr>
        <p:txBody>
          <a:bodyPr anchor="ctr" anchorCtr="1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66176"/>
            <a:ext cx="9144000" cy="988704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www.ammattikorkeakouluun.fi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15B04-7B29-0D41-B93B-9889AF6E1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915" y="264685"/>
            <a:ext cx="3367712" cy="7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40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19.8.2019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5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09468"/>
            <a:ext cx="5181600" cy="3872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09468"/>
            <a:ext cx="5181600" cy="3872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76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33463"/>
            <a:ext cx="10515600" cy="1316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542787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92287"/>
            <a:ext cx="5157787" cy="33693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542787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92287"/>
            <a:ext cx="5183188" cy="33693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E734-3E99-AB4C-BA08-666504C8F5F7}" type="datetime1">
              <a:rPr lang="fi-FI" smtClean="0"/>
              <a:t>19.8.2019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78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3913"/>
            <a:ext cx="10515600" cy="4999383"/>
          </a:xfrm>
        </p:spPr>
        <p:txBody>
          <a:bodyPr anchor="ctr" anchorCtr="1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DB59-8355-B644-A619-9D30E2DFC8E2}" type="datetime1">
              <a:rPr lang="fi-FI" smtClean="0"/>
              <a:t>19.8.2019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51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19.8.2019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5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89199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18052"/>
            <a:ext cx="6172200" cy="57646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89399"/>
            <a:ext cx="3932237" cy="3093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3CE9-2BEB-E342-86DA-9AF032AF3000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29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24499"/>
            <a:ext cx="9144000" cy="190005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11C7B-C6C9-824F-BDBA-E025942C6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3749" y="293825"/>
            <a:ext cx="5524501" cy="37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0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41863"/>
            <a:ext cx="9144000" cy="1832238"/>
          </a:xfrm>
          <a:prstGeom prst="rect">
            <a:avLst/>
          </a:prstGeom>
        </p:spPr>
        <p:txBody>
          <a:bodyPr anchor="ctr" anchorCtr="1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66176"/>
            <a:ext cx="9144000" cy="988704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www.ammattikorkeakouluun.fi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15B04-7B29-0D41-B93B-9889AF6E1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915" y="264685"/>
            <a:ext cx="3367712" cy="736687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F030249-C591-0142-93B7-254F290D6B67}" type="datetime1">
              <a:rPr lang="fi-FI" smtClean="0"/>
              <a:t>19.8.2019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BA21E6-6EA6-2447-B2DB-DC489FE3A3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16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19.8.2019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09468"/>
            <a:ext cx="5181600" cy="3872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09468"/>
            <a:ext cx="5181600" cy="3872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33463"/>
            <a:ext cx="10515600" cy="1316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542787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92287"/>
            <a:ext cx="5157787" cy="33693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542787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92287"/>
            <a:ext cx="5183188" cy="33693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E734-3E99-AB4C-BA08-666504C8F5F7}" type="datetime1">
              <a:rPr lang="fi-FI" smtClean="0"/>
              <a:t>19.8.2019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3913"/>
            <a:ext cx="10515600" cy="4999383"/>
          </a:xfrm>
        </p:spPr>
        <p:txBody>
          <a:bodyPr anchor="ctr" anchorCtr="1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DB59-8355-B644-A619-9D30E2DFC8E2}" type="datetime1">
              <a:rPr lang="fi-FI" smtClean="0"/>
              <a:t>19.8.2019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19.8.2019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89199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18052"/>
            <a:ext cx="6172200" cy="57646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89399"/>
            <a:ext cx="3932237" cy="3093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3CE9-2BEB-E342-86DA-9AF032AF3000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9621" y="6435862"/>
            <a:ext cx="4992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www.ammattikorkeakouluun.fi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9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3" r:id="rId2"/>
    <p:sldLayoutId id="2147483694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839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44405"/>
            <a:ext cx="10515600" cy="3757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F030249-C591-0142-93B7-254F290D6B67}" type="datetime1">
              <a:rPr lang="fi-FI" smtClean="0"/>
              <a:t>19.8.2019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9621" y="6435862"/>
            <a:ext cx="4992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BA21E6-6EA6-2447-B2DB-DC489FE3A3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6417D0-32C6-E040-9E6D-1A3B36CB08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1915" y="264685"/>
            <a:ext cx="3367706" cy="7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839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44405"/>
            <a:ext cx="10515600" cy="3757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F030249-C591-0142-93B7-254F290D6B67}" type="datetime1">
              <a:rPr lang="fi-FI" smtClean="0"/>
              <a:t>19.8.2019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9621" y="6435862"/>
            <a:ext cx="4992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BA21E6-6EA6-2447-B2DB-DC489FE3A3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08EE0C-1D9B-5842-8F59-98977D95FEC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1915" y="264685"/>
            <a:ext cx="3367706" cy="7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9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ammattikorkeakouluun.fi/hakijalle/valintatavat/todistusvalinta/#ammatillinen-pisteytys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amk-valintakoe/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ammattikorkeakouluun.fi/hakijalle/valintatavat/amk-valintakoe/#hakukohteet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amk-valintakoe/#hakukohteet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amk-valintakoe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amk-valintakoe/#sisalto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mattikorkeakouluun.fi/hakijalle/valintatavat/amk-valintakoe/#henkilollisyystodistus" TargetMode="External"/><Relationship Id="rId7" Type="http://schemas.openxmlformats.org/officeDocument/2006/relationships/hyperlink" Target="https://www.ammattikorkeakouluun.fi/hakijalle/valintatavat/amk-valintakoe/#tarkistuslista" TargetMode="External"/><Relationship Id="rId2" Type="http://schemas.openxmlformats.org/officeDocument/2006/relationships/hyperlink" Target="https://www.ammattikorkeakouluun.fi/hakijalle/valintatavat/amk-valintakoe/#qrkoodi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mmattikorkeakouluun.fi/hakijalle/valintatavat/amk-valintakoe/#kyna" TargetMode="External"/><Relationship Id="rId5" Type="http://schemas.openxmlformats.org/officeDocument/2006/relationships/hyperlink" Target="https://www.ammattikorkeakouluun.fi/hakijalle/valintatavat/amk-valintakoe/#langallinenhiiri" TargetMode="External"/><Relationship Id="rId4" Type="http://schemas.openxmlformats.org/officeDocument/2006/relationships/hyperlink" Target="https://www.ammattikorkeakouluun.fi/hakijalle/valintatavat/amk-valintakoe/#tietokon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mattikorkeakouluun.fi/hakijalle/valintatavat/amk-valintakoe/#saavutettavuus" TargetMode="External"/><Relationship Id="rId2" Type="http://schemas.openxmlformats.org/officeDocument/2006/relationships/hyperlink" Target="http://www.ammattikorkeakouluun.fi/hakijalle/valintatavat/amk-valintakoe/#saavutettavuu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amk-valintakoe/#sisalto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aiempienkorkeakouluopintojenperusteellatehtavavalinta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mattikorkeakouluun.fi/hakijalle/hakeminen/#aikajana" TargetMode="External"/><Relationship Id="rId2" Type="http://schemas.openxmlformats.org/officeDocument/2006/relationships/hyperlink" Target="https://www.ammattikorkeakouluun.fi/hakijalle/hakeminen/#aikajana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mattikorkeakouluun.fi/hakijalle/valintatavat/#valintaprosessi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todistusvalinta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mattikorkeakouluun.fi/hakijalle/valintatavat/todistusvalinta/#hakukohteet-aloituspaikat" TargetMode="External"/><Relationship Id="rId2" Type="http://schemas.openxmlformats.org/officeDocument/2006/relationships/hyperlink" Target="https://www.ammattikorkeakouluun.fi/hakijalle/valintatavat/todistusvalinta/#hakukohteet-aloituspaika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mattikorkeakouluun.fi/hakijalle/valintatavat/todistusvalinta/#ib-eb-rp-pisteytys" TargetMode="External"/><Relationship Id="rId2" Type="http://schemas.openxmlformats.org/officeDocument/2006/relationships/hyperlink" Target="https://www.ammattikorkeakouluun.fi/hakijalle/valintatavat/todistusvalinta/#yo-pisteyty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5168" y="2009566"/>
            <a:ext cx="8461248" cy="1832238"/>
          </a:xfrm>
        </p:spPr>
        <p:txBody>
          <a:bodyPr/>
          <a:lstStyle/>
          <a:p>
            <a:r>
              <a:rPr lang="fi-FI" sz="5400" dirty="0"/>
              <a:t>Ammattikorkeakoulujen opiskelijavalinnat 2020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260528"/>
            <a:ext cx="9144000" cy="988704"/>
          </a:xfrm>
        </p:spPr>
        <p:txBody>
          <a:bodyPr/>
          <a:lstStyle/>
          <a:p>
            <a:r>
              <a:rPr lang="en-US" dirty="0" err="1">
                <a:ea typeface="Microsoft Sans Serif" charset="0"/>
                <a:cs typeface="Microsoft Sans Serif" charset="0"/>
              </a:rPr>
              <a:t>Tietoa</a:t>
            </a:r>
            <a:r>
              <a:rPr lang="en-US" dirty="0">
                <a:ea typeface="Microsoft Sans Serif" charset="0"/>
                <a:cs typeface="Microsoft Sans Serif" charset="0"/>
              </a:rPr>
              <a:t> ja </a:t>
            </a:r>
            <a:r>
              <a:rPr lang="en-US" dirty="0" err="1">
                <a:ea typeface="Microsoft Sans Serif" charset="0"/>
                <a:cs typeface="Microsoft Sans Serif" charset="0"/>
              </a:rPr>
              <a:t>tehtäviä</a:t>
            </a:r>
            <a:r>
              <a:rPr lang="en-US" dirty="0">
                <a:ea typeface="Microsoft Sans Serif" charset="0"/>
                <a:cs typeface="Microsoft Sans Serif" charset="0"/>
              </a:rPr>
              <a:t> </a:t>
            </a:r>
            <a:r>
              <a:rPr lang="en-US" dirty="0" err="1">
                <a:ea typeface="Microsoft Sans Serif" charset="0"/>
                <a:cs typeface="Microsoft Sans Serif" charset="0"/>
              </a:rPr>
              <a:t>opinto-ohjaukseen</a:t>
            </a:r>
            <a:endParaRPr lang="en-US" dirty="0">
              <a:ea typeface="Microsoft Sans Serif" charset="0"/>
              <a:cs typeface="Microsoft Sans Serif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BEFA7-11EC-5947-A15F-12E6FED8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en-US" dirty="0" err="1"/>
              <a:t>www.ammattikorkeakouluun.fi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8165592" y="393192"/>
            <a:ext cx="3721608" cy="112449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Materiaaliin on lisätty linkkejä. </a:t>
            </a:r>
          </a:p>
          <a:p>
            <a:pPr algn="ctr"/>
            <a:r>
              <a:rPr lang="fi-FI" dirty="0" smtClean="0"/>
              <a:t>Saat linkit auki esitys-tilassa.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19.8.2019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10</a:t>
            </a:fld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838200" y="882009"/>
            <a:ext cx="11148062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Paljonko Sointu saa pisteitä todistusvalinnassa</a:t>
            </a:r>
            <a:r>
              <a:rPr lang="fi-FI" sz="2000" b="1" dirty="0" smtClean="0">
                <a:solidFill>
                  <a:schemeClr val="bg1"/>
                </a:solidFill>
              </a:rPr>
              <a:t>? </a:t>
            </a:r>
          </a:p>
          <a:p>
            <a:pPr algn="ctr"/>
            <a:r>
              <a:rPr lang="fi-FI" sz="2000" dirty="0" smtClean="0"/>
              <a:t>Sointu </a:t>
            </a:r>
            <a:r>
              <a:rPr lang="fi-FI" sz="2000" dirty="0"/>
              <a:t>on saanut ylioppilastutkinnostaan seuraavat arvosanat: </a:t>
            </a:r>
            <a:r>
              <a:rPr lang="en-US" sz="2000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sz="2000" dirty="0"/>
              <a:t>Äidinkieli </a:t>
            </a:r>
            <a:r>
              <a:rPr lang="fi-FI" sz="2000" dirty="0" smtClean="0"/>
              <a:t>M</a:t>
            </a:r>
            <a:r>
              <a:rPr lang="en-US" sz="2000" dirty="0" smtClean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sz="2000" dirty="0" smtClean="0"/>
              <a:t>Englanti </a:t>
            </a:r>
            <a:r>
              <a:rPr lang="fi-FI" sz="2000" dirty="0"/>
              <a:t>(pitkä) C</a:t>
            </a:r>
            <a:r>
              <a:rPr lang="en-US" sz="2000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</a:rPr>
              <a:t>Toinen kotimainen </a:t>
            </a:r>
            <a:r>
              <a:rPr lang="fi-FI" sz="2000" dirty="0" smtClean="0">
                <a:solidFill>
                  <a:schemeClr val="bg1"/>
                </a:solidFill>
              </a:rPr>
              <a:t>kieli (keskipitkä) </a:t>
            </a:r>
            <a:r>
              <a:rPr lang="fi-FI" sz="2000" dirty="0">
                <a:solidFill>
                  <a:schemeClr val="bg1"/>
                </a:solidFill>
              </a:rPr>
              <a:t>M</a:t>
            </a:r>
            <a:r>
              <a:rPr lang="en-US" sz="2000" dirty="0" smtClean="0">
                <a:solidFill>
                  <a:schemeClr val="bg1"/>
                </a:solidFill>
              </a:rPr>
              <a:t>​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sz="2000" dirty="0"/>
              <a:t>Terveystieto M</a:t>
            </a:r>
            <a:r>
              <a:rPr lang="en-US" sz="2000" dirty="0" smtClean="0"/>
              <a:t>​</a:t>
            </a:r>
            <a:endParaRPr lang="en-US" sz="2000" dirty="0"/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sz="2000" dirty="0" smtClean="0"/>
              <a:t>Yhteiskuntaoppi B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8910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1080" y="1355894"/>
            <a:ext cx="10244328" cy="1325563"/>
          </a:xfrm>
        </p:spPr>
        <p:txBody>
          <a:bodyPr>
            <a:noAutofit/>
          </a:bodyPr>
          <a:lstStyle/>
          <a:p>
            <a:r>
              <a:rPr lang="fi-FI" sz="3600" b="0" dirty="0" smtClean="0"/>
              <a:t>Ammatillisen perustutkinnon todistusvalinnassa </a:t>
            </a:r>
            <a:r>
              <a:rPr lang="fi-FI" sz="3600" b="0" dirty="0"/>
              <a:t>huomioidaan </a:t>
            </a:r>
            <a:r>
              <a:rPr lang="fi-FI" sz="3600" dirty="0"/>
              <a:t>kolmen yhteisen tutkinnon osan</a:t>
            </a:r>
            <a:r>
              <a:rPr lang="fi-FI" sz="3600" b="0" dirty="0"/>
              <a:t> arvosanat </a:t>
            </a:r>
            <a:r>
              <a:rPr lang="fi-FI" sz="3600" b="0" dirty="0" smtClean="0"/>
              <a:t>ja</a:t>
            </a:r>
            <a:r>
              <a:rPr lang="fi-FI" sz="3600" b="0" dirty="0"/>
              <a:t> </a:t>
            </a:r>
            <a:r>
              <a:rPr lang="fi-FI" sz="3600" dirty="0"/>
              <a:t>tutkinnon painotettu keskiarvo</a:t>
            </a:r>
            <a:endParaRPr lang="fi-FI" sz="28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1080" y="3469105"/>
            <a:ext cx="5225484" cy="3757612"/>
          </a:xfrm>
        </p:spPr>
        <p:txBody>
          <a:bodyPr/>
          <a:lstStyle/>
          <a:p>
            <a:r>
              <a:rPr lang="fi-FI" u="sng" dirty="0">
                <a:hlinkClick r:id="rId2"/>
              </a:rPr>
              <a:t>Ammatillisen perustutkinnon </a:t>
            </a:r>
            <a:r>
              <a:rPr lang="fi-FI" u="sng" dirty="0" smtClean="0">
                <a:hlinkClick r:id="rId2"/>
              </a:rPr>
              <a:t>pisteytysmalli</a:t>
            </a:r>
            <a:r>
              <a:rPr lang="fi-FI" dirty="0" smtClean="0"/>
              <a:t> (klikkaa </a:t>
            </a:r>
            <a:r>
              <a:rPr lang="fi-FI" dirty="0"/>
              <a:t>linkki)</a:t>
            </a:r>
          </a:p>
          <a:p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19.8.2019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82" y="3107187"/>
            <a:ext cx="4354418" cy="290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98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19.8.2019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12</a:t>
            </a:fld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1424938" y="841248"/>
            <a:ext cx="9858758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Paljonko Ilo saa pisteitä todistusvalinnassa?</a:t>
            </a:r>
          </a:p>
          <a:p>
            <a:pPr algn="ctr"/>
            <a:r>
              <a:rPr lang="fi-FI" dirty="0"/>
              <a:t>​</a:t>
            </a:r>
          </a:p>
          <a:p>
            <a:pPr fontAlgn="base"/>
            <a:r>
              <a:rPr lang="fi-FI" dirty="0"/>
              <a:t>Ilo on saanut ammatillisesta perustutkinnostaan seuraavat arvosanat:</a:t>
            </a:r>
            <a:r>
              <a:rPr lang="en-US" dirty="0"/>
              <a:t>​</a:t>
            </a:r>
            <a:endParaRPr lang="fi-FI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b="1" dirty="0"/>
              <a:t>Yhteiset tutkinnot osat (arviointiasteikko </a:t>
            </a:r>
            <a:r>
              <a:rPr lang="fi-FI" b="1" dirty="0" smtClean="0"/>
              <a:t>1–3)</a:t>
            </a:r>
            <a:r>
              <a:rPr lang="fi-FI" dirty="0" smtClean="0"/>
              <a:t>​</a:t>
            </a:r>
            <a:br>
              <a:rPr lang="fi-FI" dirty="0" smtClean="0"/>
            </a:br>
            <a:r>
              <a:rPr lang="fi-FI" dirty="0" smtClean="0"/>
              <a:t>- Viestintä- ja vuorovaikutusosaaminen: </a:t>
            </a:r>
            <a:r>
              <a:rPr lang="fi-FI" b="1" i="1" dirty="0" smtClean="0"/>
              <a:t>3</a:t>
            </a:r>
            <a:r>
              <a:rPr lang="fi-FI" b="1" dirty="0" smtClean="0"/>
              <a:t> ​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- </a:t>
            </a:r>
            <a:r>
              <a:rPr lang="fi-FI" dirty="0" err="1" smtClean="0"/>
              <a:t>Matemaattis</a:t>
            </a:r>
            <a:r>
              <a:rPr lang="fi-FI" dirty="0" smtClean="0"/>
              <a:t>-luonnontieteellinen osaaminen: </a:t>
            </a:r>
            <a:r>
              <a:rPr lang="fi-FI" b="1" i="1" dirty="0" smtClean="0"/>
              <a:t>2</a:t>
            </a:r>
            <a:r>
              <a:rPr lang="fi-FI" b="1" dirty="0" smtClean="0"/>
              <a:t>​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- Yhteiskunta- ja työelämäosaaminen: </a:t>
            </a:r>
            <a:r>
              <a:rPr lang="fi-FI" b="1" i="1" dirty="0" smtClean="0"/>
              <a:t>3</a:t>
            </a:r>
            <a:r>
              <a:rPr lang="fi-FI" dirty="0" smtClean="0"/>
              <a:t> 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b="1" dirty="0" smtClean="0"/>
              <a:t>Tutkinnon </a:t>
            </a:r>
            <a:r>
              <a:rPr lang="fi-FI" b="1" dirty="0"/>
              <a:t>painotettu keskiarvo on </a:t>
            </a:r>
            <a:r>
              <a:rPr lang="fi-FI" b="1" i="1" dirty="0"/>
              <a:t>2,92</a:t>
            </a:r>
            <a:r>
              <a:rPr lang="fi-FI" dirty="0"/>
              <a:t> </a:t>
            </a:r>
            <a:r>
              <a:rPr lang="en-US" dirty="0" smtClean="0"/>
              <a:t>​</a:t>
            </a:r>
            <a:endParaRPr lang="fi-FI" dirty="0"/>
          </a:p>
          <a:p>
            <a:pPr algn="ctr"/>
            <a:r>
              <a:rPr lang="fi-FI" dirty="0"/>
              <a:t>​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07437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19.8.2019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13</a:t>
            </a:fld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1424938" y="841248"/>
            <a:ext cx="9858758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Paljonko Halla saa pisteitä todistusvalinnassa?</a:t>
            </a:r>
          </a:p>
          <a:p>
            <a:pPr algn="ctr"/>
            <a:r>
              <a:rPr lang="fi-FI" dirty="0"/>
              <a:t>​</a:t>
            </a:r>
          </a:p>
          <a:p>
            <a:pPr fontAlgn="base"/>
            <a:r>
              <a:rPr lang="fi-FI" dirty="0"/>
              <a:t>Halla on saanut ammatillisesta perustutkinnostaan seuraavat arvosanat:</a:t>
            </a:r>
            <a:r>
              <a:rPr lang="en-US" dirty="0"/>
              <a:t>​</a:t>
            </a:r>
            <a:endParaRPr lang="fi-FI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b="1" dirty="0"/>
              <a:t>Yhteiset tutkinnot osat (arviointiasteikko </a:t>
            </a:r>
            <a:r>
              <a:rPr lang="fi-FI" b="1" dirty="0" smtClean="0"/>
              <a:t>1–5</a:t>
            </a:r>
            <a:r>
              <a:rPr lang="fi-FI" b="1" dirty="0"/>
              <a:t>)</a:t>
            </a:r>
            <a:r>
              <a:rPr lang="fi-FI" dirty="0"/>
              <a:t>​</a:t>
            </a:r>
            <a:br>
              <a:rPr lang="fi-FI" dirty="0"/>
            </a:br>
            <a:r>
              <a:rPr lang="fi-FI" dirty="0"/>
              <a:t>- Viestintä- ja </a:t>
            </a:r>
            <a:r>
              <a:rPr lang="fi-FI" dirty="0" smtClean="0"/>
              <a:t>vuorovaikutusosaaminen:</a:t>
            </a:r>
            <a:r>
              <a:rPr lang="fi-FI" dirty="0"/>
              <a:t> </a:t>
            </a:r>
            <a:r>
              <a:rPr lang="fi-FI" b="1" i="1" dirty="0"/>
              <a:t>4</a:t>
            </a:r>
            <a:r>
              <a:rPr lang="fi-FI" dirty="0"/>
              <a:t> ​</a:t>
            </a:r>
            <a:br>
              <a:rPr lang="fi-FI" dirty="0"/>
            </a:br>
            <a:r>
              <a:rPr lang="fi-FI" dirty="0"/>
              <a:t>- </a:t>
            </a:r>
            <a:r>
              <a:rPr lang="fi-FI" dirty="0" err="1"/>
              <a:t>Matemaattis</a:t>
            </a:r>
            <a:r>
              <a:rPr lang="fi-FI" dirty="0"/>
              <a:t>-luonnontieteellinen </a:t>
            </a:r>
            <a:r>
              <a:rPr lang="fi-FI" dirty="0" smtClean="0"/>
              <a:t>osaaminen:</a:t>
            </a:r>
            <a:r>
              <a:rPr lang="fi-FI" dirty="0"/>
              <a:t> </a:t>
            </a:r>
            <a:r>
              <a:rPr lang="fi-FI" b="1" i="1" dirty="0"/>
              <a:t>4</a:t>
            </a:r>
            <a:r>
              <a:rPr lang="fi-FI" b="1" dirty="0"/>
              <a:t>​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- Yhteiskunta- ja työelämäosaaminen: </a:t>
            </a:r>
            <a:r>
              <a:rPr lang="fi-FI" b="1" i="1" dirty="0"/>
              <a:t>4</a:t>
            </a:r>
            <a:r>
              <a:rPr lang="fi-FI" dirty="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b="1" dirty="0"/>
              <a:t>Tutkinnon painotettu keskiarvo on </a:t>
            </a:r>
            <a:r>
              <a:rPr lang="fi-FI" b="1" i="1" dirty="0"/>
              <a:t>4,60</a:t>
            </a:r>
            <a:r>
              <a:rPr lang="fi-FI" b="1" dirty="0" smtClean="0"/>
              <a:t>​</a:t>
            </a:r>
            <a:r>
              <a:rPr lang="fi-FI" dirty="0" smtClean="0"/>
              <a:t>​</a:t>
            </a:r>
            <a:endParaRPr lang="fi-FI" dirty="0"/>
          </a:p>
        </p:txBody>
      </p:sp>
      <p:sp>
        <p:nvSpPr>
          <p:cNvPr id="6" name="Rectangle 5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5895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/>
              <a:t>Näyttötutkinto, kaksoistutkinto ja kaksi eri toisen asteen tutkintoa</a:t>
            </a:r>
            <a:r>
              <a:rPr lang="fi-FI" b="0" dirty="0"/>
              <a:t>​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fi-FI" b="1" dirty="0"/>
              <a:t>Näyttötutkinnon suorittaneet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Näyttötutkintona suoritettua ammatillista tutkintoa ei huomioida todistusvalinnassa.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endParaRPr lang="fi-FI" dirty="0"/>
          </a:p>
          <a:p>
            <a:pPr marL="0" indent="0" fontAlgn="base">
              <a:buNone/>
            </a:pPr>
            <a:r>
              <a:rPr lang="fi-FI" b="1" dirty="0"/>
              <a:t>Kaksoistutkinnon suorittaneet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Kaksoistutkinnon suorittaneet ovat mukana sekä ylioppilastutkinnon että ammatillisen perustutkinnon perusteella tehtävässä todistusvalinnassa. Pisteet lasketaan todistusvalintaa varten molemmista tutkinnoista. 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endParaRPr lang="fi-FI" dirty="0"/>
          </a:p>
          <a:p>
            <a:pPr marL="0" indent="0" fontAlgn="base">
              <a:buNone/>
            </a:pPr>
            <a:r>
              <a:rPr lang="fi-FI" b="1" dirty="0"/>
              <a:t>Kaksi eri toisen asteen tutkintoa suorittaneet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Jos olet suorittanut kaksi eri ammatillista </a:t>
            </a:r>
            <a:r>
              <a:rPr lang="fi-FI" dirty="0" smtClean="0"/>
              <a:t>perustutkintoa </a:t>
            </a:r>
            <a:r>
              <a:rPr lang="fi-FI" dirty="0"/>
              <a:t>tai sekä ylioppilastutkinnon että ammatillisen perustutkinnon, todistusvalinta tehdään erikseen kummankin mukaan. </a:t>
            </a:r>
            <a:endParaRPr lang="en-US" dirty="0"/>
          </a:p>
          <a:p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19.8.2019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3999" y="2428290"/>
            <a:ext cx="9144000" cy="1832238"/>
          </a:xfrm>
          <a:noFill/>
          <a:ln>
            <a:noFill/>
          </a:ln>
        </p:spPr>
        <p:txBody>
          <a:bodyPr/>
          <a:lstStyle/>
          <a:p>
            <a:r>
              <a:rPr lang="fi-FI" u="sng" dirty="0">
                <a:hlinkClick r:id="rId2"/>
              </a:rPr>
              <a:t>2. </a:t>
            </a:r>
            <a:r>
              <a:rPr lang="fi-FI" u="sng" dirty="0" smtClean="0">
                <a:hlinkClick r:id="rId2"/>
              </a:rPr>
              <a:t>AMK-valintakoe</a:t>
            </a:r>
            <a:r>
              <a:rPr lang="fi-FI" dirty="0" smtClean="0">
                <a:hlinkClick r:id="rId2"/>
              </a:rPr>
              <a:t>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>(</a:t>
            </a:r>
            <a:r>
              <a:rPr lang="fi-FI" sz="2000" dirty="0"/>
              <a:t>klikkaa linkki)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448800" y="6489700"/>
            <a:ext cx="2743200" cy="365125"/>
          </a:xfrm>
          <a:prstGeom prst="rect">
            <a:avLst/>
          </a:prstGeom>
        </p:spPr>
        <p:txBody>
          <a:bodyPr/>
          <a:lstStyle/>
          <a:p>
            <a:fld id="{03BA21E6-6EA6-2447-B2DB-DC489FE3A37E}" type="slidenum">
              <a:rPr lang="en-US" sz="1200" smtClean="0">
                <a:solidFill>
                  <a:schemeClr val="bg1">
                    <a:lumMod val="95000"/>
                  </a:schemeClr>
                </a:solidFill>
              </a:rPr>
              <a:t>15</a:t>
            </a:fld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835057" y="64808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960A79-BFE6-5145-8F6E-225DE3151E66}" type="datetime1">
              <a:rPr lang="fi-FI" sz="1200" smtClean="0">
                <a:solidFill>
                  <a:schemeClr val="bg1">
                    <a:lumMod val="95000"/>
                  </a:schemeClr>
                </a:solidFill>
              </a:rPr>
              <a:pPr/>
              <a:t>19.8.2019</a:t>
            </a:fld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0184" y="971114"/>
            <a:ext cx="11277600" cy="1325563"/>
          </a:xfrm>
        </p:spPr>
        <p:txBody>
          <a:bodyPr>
            <a:noAutofit/>
          </a:bodyPr>
          <a:lstStyle/>
          <a:p>
            <a:r>
              <a:rPr lang="fi-FI" sz="3200" dirty="0">
                <a:solidFill>
                  <a:schemeClr val="accent1"/>
                </a:solidFill>
              </a:rPr>
              <a:t>AMK-valintakoe</a:t>
            </a:r>
            <a:r>
              <a:rPr lang="fi-FI" sz="3200" dirty="0"/>
              <a:t> on ammattikorkeakoulujen yhteinen </a:t>
            </a:r>
            <a:r>
              <a:rPr lang="fi-FI" sz="3200" dirty="0" smtClean="0"/>
              <a:t>omalla </a:t>
            </a:r>
            <a:r>
              <a:rPr lang="fi-FI" sz="3200" smtClean="0"/>
              <a:t>tietokoneella tehtävä digitaalinen</a:t>
            </a:r>
            <a:r>
              <a:rPr lang="fi-FI" sz="3200" dirty="0"/>
              <a:t> valintakoe, joka </a:t>
            </a:r>
            <a:r>
              <a:rPr lang="fi-FI" sz="3200" dirty="0" smtClean="0"/>
              <a:t>on käytössä</a:t>
            </a:r>
            <a:r>
              <a:rPr lang="fi-FI" sz="3200" dirty="0"/>
              <a:t> ammattikorkeakoulujen </a:t>
            </a:r>
            <a:r>
              <a:rPr lang="fi-FI" sz="3200" dirty="0" smtClean="0"/>
              <a:t>yhteishaussa</a:t>
            </a:r>
            <a:endParaRPr lang="fi-FI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6488" y="2444405"/>
            <a:ext cx="10515600" cy="3757612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fi-FI" dirty="0"/>
              <a:t>Seuraavat alat käyttävät AMK-valintakoetta</a:t>
            </a:r>
            <a:r>
              <a:rPr lang="en-US" dirty="0"/>
              <a:t>​ </a:t>
            </a:r>
          </a:p>
          <a:p>
            <a:pPr lvl="1" fontAlgn="base"/>
            <a:r>
              <a:rPr lang="fi-FI" dirty="0"/>
              <a:t>Humanistinen ala ja kasvatusala</a:t>
            </a:r>
            <a:r>
              <a:rPr lang="en-US" dirty="0"/>
              <a:t>​</a:t>
            </a:r>
          </a:p>
          <a:p>
            <a:pPr lvl="1" fontAlgn="base"/>
            <a:r>
              <a:rPr lang="fi-FI" dirty="0"/>
              <a:t>Liiketalouden ja tietojenkäsittelyn ala</a:t>
            </a:r>
            <a:r>
              <a:rPr lang="en-US" dirty="0"/>
              <a:t>​</a:t>
            </a:r>
          </a:p>
          <a:p>
            <a:pPr lvl="1" fontAlgn="base"/>
            <a:r>
              <a:rPr lang="fi-FI" dirty="0"/>
              <a:t>Luonnonvara-ala</a:t>
            </a:r>
            <a:r>
              <a:rPr lang="en-US" dirty="0"/>
              <a:t>​</a:t>
            </a:r>
          </a:p>
          <a:p>
            <a:pPr lvl="1" fontAlgn="base"/>
            <a:r>
              <a:rPr lang="fi-FI" dirty="0"/>
              <a:t>Matkailu-, </a:t>
            </a:r>
            <a:r>
              <a:rPr lang="fi-FI" dirty="0" err="1"/>
              <a:t>ravitsemis</a:t>
            </a:r>
            <a:r>
              <a:rPr lang="fi-FI" dirty="0"/>
              <a:t>- ja talousala​</a:t>
            </a:r>
          </a:p>
          <a:p>
            <a:pPr lvl="1" fontAlgn="base"/>
            <a:r>
              <a:rPr lang="fi-FI" dirty="0"/>
              <a:t>Merenkulun ala</a:t>
            </a:r>
            <a:r>
              <a:rPr lang="en-US" dirty="0"/>
              <a:t>​</a:t>
            </a:r>
          </a:p>
          <a:p>
            <a:pPr lvl="1" fontAlgn="base"/>
            <a:r>
              <a:rPr lang="fi-FI" dirty="0" err="1"/>
              <a:t>Sosiaali</a:t>
            </a:r>
            <a:r>
              <a:rPr lang="fi-FI" dirty="0"/>
              <a:t>-, terveys-, liikunta- ja kauneudenhoito-ala​</a:t>
            </a:r>
          </a:p>
          <a:p>
            <a:pPr lvl="1" fontAlgn="base"/>
            <a:r>
              <a:rPr lang="fi-FI" dirty="0"/>
              <a:t>Tekniikan ala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Kulttuuriala ei pääsääntöisesti ole mukana AMK-valintakokeessa​</a:t>
            </a:r>
          </a:p>
          <a:p>
            <a:pPr fontAlgn="base"/>
            <a:r>
              <a:rPr lang="fi-FI" u="sng" dirty="0" smtClean="0">
                <a:hlinkClick r:id="rId2"/>
              </a:rPr>
              <a:t>AMK-valintakokeessa mukana olevat hakukohteet</a:t>
            </a:r>
            <a:r>
              <a:rPr lang="fi-FI" dirty="0"/>
              <a:t>​ (klikkaa linkki</a:t>
            </a:r>
            <a:r>
              <a:rPr lang="fi-FI" dirty="0" smtClean="0"/>
              <a:t>)</a:t>
            </a:r>
          </a:p>
          <a:p>
            <a:pPr lvl="1" fontAlgn="base"/>
            <a:r>
              <a:rPr lang="fi-FI" dirty="0" smtClean="0"/>
              <a:t>Hakukohteissa</a:t>
            </a:r>
            <a:r>
              <a:rPr lang="fi-FI" dirty="0"/>
              <a:t>, jotka käyttävät AMK-valintakoetta, ei AMK-valintakokeen lisäksi järjestetä soveltuvuuskoetta syksyn 2019 yhteishaussa.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133" y="2560320"/>
            <a:ext cx="3059667" cy="2001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12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8497"/>
            <a:ext cx="10515600" cy="1325563"/>
          </a:xfrm>
        </p:spPr>
        <p:txBody>
          <a:bodyPr>
            <a:noAutofit/>
          </a:bodyPr>
          <a:lstStyle/>
          <a:p>
            <a:r>
              <a:rPr lang="fi-FI" sz="3600" dirty="0">
                <a:solidFill>
                  <a:schemeClr val="accent1"/>
                </a:solidFill>
              </a:rPr>
              <a:t>Hakija ilmoittautuu</a:t>
            </a:r>
            <a:r>
              <a:rPr lang="fi-FI" sz="3600" dirty="0"/>
              <a:t> ​</a:t>
            </a:r>
            <a:br>
              <a:rPr lang="fi-FI" sz="3600" dirty="0"/>
            </a:br>
            <a:r>
              <a:rPr lang="fi-FI" sz="3600" dirty="0"/>
              <a:t>AMK-valintakokeeseen Opintopolku.fi </a:t>
            </a:r>
            <a:r>
              <a:rPr lang="fi-FI" sz="3600" dirty="0" smtClean="0"/>
              <a:t/>
            </a:r>
            <a:br>
              <a:rPr lang="fi-FI" sz="3600" dirty="0" smtClean="0"/>
            </a:br>
            <a:r>
              <a:rPr lang="fi-FI" sz="3600" dirty="0" smtClean="0"/>
              <a:t>-</a:t>
            </a:r>
            <a:r>
              <a:rPr lang="fi-FI" sz="3600" dirty="0"/>
              <a:t>palvelussa yhteishaun hakulomakkeella</a:t>
            </a:r>
            <a:r>
              <a:rPr lang="fi-FI" sz="3600" b="0" dirty="0"/>
              <a:t>​</a:t>
            </a:r>
            <a:endParaRPr lang="fi-F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31854"/>
            <a:ext cx="10515600" cy="37576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fontAlgn="base"/>
            <a:r>
              <a:rPr lang="fi-FI" dirty="0"/>
              <a:t>Hakija voi suorittaa AMK-valintakokeen missä tahansa ammattikorkeakoulussa, joka käyttää AMK-valintakoetta</a:t>
            </a:r>
          </a:p>
          <a:p>
            <a:pPr fontAlgn="base"/>
            <a:r>
              <a:rPr lang="fi-FI" dirty="0" smtClean="0"/>
              <a:t>Hakija </a:t>
            </a:r>
            <a:r>
              <a:rPr lang="fi-FI" dirty="0"/>
              <a:t>valitsee kokeen paikan ja ajan tarjolla olevista vaihtoehdoista</a:t>
            </a:r>
            <a:r>
              <a:rPr lang="fi-FI" dirty="0" smtClean="0"/>
              <a:t>​ </a:t>
            </a:r>
          </a:p>
          <a:p>
            <a:pPr lvl="1" fontAlgn="base"/>
            <a:r>
              <a:rPr lang="fi-FI" dirty="0" smtClean="0">
                <a:hlinkClick r:id="rId2"/>
              </a:rPr>
              <a:t>Tarjolla </a:t>
            </a:r>
            <a:r>
              <a:rPr lang="fi-FI" dirty="0">
                <a:hlinkClick r:id="rId2"/>
              </a:rPr>
              <a:t>olevat paikat</a:t>
            </a:r>
            <a:r>
              <a:rPr lang="en-US" dirty="0">
                <a:hlinkClick r:id="rId2"/>
              </a:rPr>
              <a:t>​ ja </a:t>
            </a:r>
            <a:r>
              <a:rPr lang="en-US" dirty="0" err="1" smtClean="0">
                <a:hlinkClick r:id="rId2"/>
              </a:rPr>
              <a:t>ajat</a:t>
            </a:r>
            <a:r>
              <a:rPr lang="en-US" dirty="0" smtClean="0"/>
              <a:t> </a:t>
            </a:r>
            <a:r>
              <a:rPr lang="fi-FI" dirty="0"/>
              <a:t>(klikkaa linkki</a:t>
            </a:r>
            <a:r>
              <a:rPr lang="fi-FI" dirty="0" smtClean="0"/>
              <a:t>)</a:t>
            </a:r>
            <a:endParaRPr lang="en-US" dirty="0"/>
          </a:p>
          <a:p>
            <a:pPr fontAlgn="base"/>
            <a:r>
              <a:rPr lang="fi-FI" dirty="0"/>
              <a:t>Jokainen</a:t>
            </a:r>
            <a:r>
              <a:rPr lang="fi-FI" dirty="0">
                <a:cs typeface="Arial"/>
              </a:rPr>
              <a:t> ammattikorkeakoulu tarjoaa tietyn määrän suorituspaikkoja. Kun </a:t>
            </a:r>
            <a:r>
              <a:rPr lang="fi-FI" dirty="0" smtClean="0">
                <a:cs typeface="Arial"/>
              </a:rPr>
              <a:t>valintakoetilaisuuden paikat täyttyvät</a:t>
            </a:r>
            <a:r>
              <a:rPr lang="fi-FI" dirty="0">
                <a:cs typeface="Arial"/>
              </a:rPr>
              <a:t>, </a:t>
            </a:r>
            <a:r>
              <a:rPr lang="fi-FI" dirty="0" smtClean="0">
                <a:cs typeface="Arial"/>
              </a:rPr>
              <a:t>vaihtoehto </a:t>
            </a:r>
            <a:r>
              <a:rPr lang="fi-FI" dirty="0">
                <a:cs typeface="Arial"/>
              </a:rPr>
              <a:t>sulkeutuu </a:t>
            </a:r>
            <a:r>
              <a:rPr lang="fi-FI" dirty="0" smtClean="0">
                <a:cs typeface="Arial"/>
              </a:rPr>
              <a:t>ja hakijan on </a:t>
            </a:r>
            <a:r>
              <a:rPr lang="fi-FI" dirty="0">
                <a:cs typeface="Arial"/>
              </a:rPr>
              <a:t>valittava jokin toinen vaihtoehto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19.8.2019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AMK-valintakokeeseen </a:t>
            </a:r>
            <a:r>
              <a:rPr lang="fi-FI" dirty="0">
                <a:solidFill>
                  <a:schemeClr val="accent1"/>
                </a:solidFill>
              </a:rPr>
              <a:t>ei tule erillistä valintakoekutsua​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75360" y="2492917"/>
            <a:ext cx="10515600" cy="3757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dirty="0"/>
              <a:t>Hakija saapuu siihen </a:t>
            </a:r>
            <a:r>
              <a:rPr lang="fi-FI" dirty="0" smtClean="0"/>
              <a:t>valintakoetilaisuuteen,</a:t>
            </a:r>
            <a:r>
              <a:rPr lang="fi-FI" dirty="0"/>
              <a:t> johon hän on </a:t>
            </a:r>
            <a:r>
              <a:rPr lang="fi-FI" dirty="0" smtClean="0"/>
              <a:t>ilmoittautunut</a:t>
            </a:r>
          </a:p>
          <a:p>
            <a:pPr fontAlgn="base"/>
            <a:r>
              <a:rPr lang="fi-FI" dirty="0" smtClean="0"/>
              <a:t>Valintakoetilaisuuteen tulee saapua ajoissa ohjeiden mukaisesti. AMK-valintakoe alkaa ilmoitettuna ajankohtana eikä myöhästyneitä hakijoita voida ottaa mukaan kokeeseen.</a:t>
            </a:r>
          </a:p>
          <a:p>
            <a:pPr fontAlgn="base"/>
            <a:r>
              <a:rPr lang="fi-FI" u="sng" dirty="0" smtClean="0">
                <a:hlinkClick r:id="rId2"/>
              </a:rPr>
              <a:t>Ohjeet saapumisesta, valintakoepäivän etenemisestä </a:t>
            </a:r>
            <a:r>
              <a:rPr lang="fi-FI" u="sng" dirty="0">
                <a:hlinkClick r:id="rId2"/>
              </a:rPr>
              <a:t>ja valintakokeen </a:t>
            </a:r>
            <a:r>
              <a:rPr lang="fi-FI" u="sng" dirty="0" smtClean="0">
                <a:hlinkClick r:id="rId2"/>
              </a:rPr>
              <a:t>kestosta</a:t>
            </a:r>
            <a:r>
              <a:rPr lang="fi-FI" dirty="0" smtClean="0">
                <a:hlinkClick r:id="rId2"/>
              </a:rPr>
              <a:t> </a:t>
            </a:r>
            <a:r>
              <a:rPr lang="fi-FI" dirty="0"/>
              <a:t>(klikkaa linkki)</a:t>
            </a:r>
          </a:p>
          <a:p>
            <a:pPr fontAlgn="base"/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0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130209"/>
            <a:ext cx="11085576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AMK-valintakokeessa </a:t>
            </a:r>
            <a:r>
              <a:rPr lang="fi-FI" smtClean="0">
                <a:solidFill>
                  <a:schemeClr val="accent6"/>
                </a:solidFill>
              </a:rPr>
              <a:t>arvioidaan </a:t>
            </a:r>
            <a:br>
              <a:rPr lang="fi-FI" smtClean="0">
                <a:solidFill>
                  <a:schemeClr val="accent6"/>
                </a:solidFill>
              </a:rPr>
            </a:br>
            <a:r>
              <a:rPr lang="fi-FI" smtClean="0">
                <a:solidFill>
                  <a:schemeClr val="accent6"/>
                </a:solidFill>
              </a:rPr>
              <a:t>valmiuksia </a:t>
            </a:r>
            <a:r>
              <a:rPr lang="fi-FI" dirty="0" smtClean="0">
                <a:solidFill>
                  <a:schemeClr val="accent6"/>
                </a:solidFill>
              </a:rPr>
              <a:t>ammattikorkeakouluopintoihin</a:t>
            </a:r>
            <a:endParaRPr lang="fi-FI" dirty="0">
              <a:solidFill>
                <a:schemeClr val="accent6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11352" y="2854625"/>
            <a:ext cx="10515600" cy="3757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dirty="0"/>
              <a:t>AMK-valintakokeeseen ei ole ennakkomateriaalia tai -tehtäviä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Valintakokeen sisältö määräytyy hakukohteiden mukaan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Yhdellä suorituskerralla hakija suorittaa kaikki ne osiot, jotka kuuluvat hänen hakukohteisiinsa</a:t>
            </a:r>
          </a:p>
          <a:p>
            <a:pPr fontAlgn="base"/>
            <a:r>
              <a:rPr lang="fi-FI" u="sng" dirty="0" smtClean="0">
                <a:hlinkClick r:id="rId2"/>
              </a:rPr>
              <a:t>AMK-valintakokeen sisältö</a:t>
            </a:r>
            <a:r>
              <a:rPr lang="fi-FI" dirty="0" smtClean="0">
                <a:hlinkClick r:id="rId2"/>
              </a:rPr>
              <a:t>​, kesto</a:t>
            </a:r>
            <a:r>
              <a:rPr lang="fi-FI" u="sng" dirty="0" smtClean="0">
                <a:hlinkClick r:id="rId2"/>
              </a:rPr>
              <a:t> </a:t>
            </a:r>
            <a:r>
              <a:rPr lang="fi-FI" u="sng" dirty="0" smtClean="0">
                <a:hlinkClick r:id="rId2"/>
              </a:rPr>
              <a:t>ja pisteytys</a:t>
            </a:r>
            <a:r>
              <a:rPr lang="fi-FI" dirty="0" smtClean="0">
                <a:hlinkClick r:id="rId2"/>
              </a:rPr>
              <a:t> </a:t>
            </a:r>
            <a:r>
              <a:rPr lang="fi-FI" dirty="0" smtClean="0"/>
              <a:t>(</a:t>
            </a:r>
            <a:r>
              <a:rPr lang="fi-FI" dirty="0"/>
              <a:t>klikkaa linkki)</a:t>
            </a:r>
          </a:p>
          <a:p>
            <a:pPr marL="0" indent="0" fontAlgn="base">
              <a:buNone/>
            </a:pPr>
            <a:endParaRPr lang="fi-FI" u="sng" dirty="0">
              <a:cs typeface="Arial"/>
            </a:endParaRPr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983905"/>
            <a:ext cx="11085576" cy="1325563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+mn-lt"/>
              </a:rPr>
              <a:t>Ammattikorkeakoulujen opiskelijavalinta (1):​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199" y="2309468"/>
            <a:ext cx="10515600" cy="3757612"/>
          </a:xfrm>
        </p:spPr>
        <p:txBody>
          <a:bodyPr/>
          <a:lstStyle/>
          <a:p>
            <a:pPr fontAlgn="base"/>
            <a:r>
              <a:rPr lang="fi-FI" dirty="0"/>
              <a:t>Opiskelijat valitaan pääasiassa yhteishaussa​</a:t>
            </a:r>
          </a:p>
          <a:p>
            <a:pPr marL="457200" lvl="1" indent="0" fontAlgn="base">
              <a:buNone/>
            </a:pPr>
            <a:r>
              <a:rPr lang="fi-FI" b="1" dirty="0"/>
              <a:t>1. todistusvalinnan</a:t>
            </a:r>
            <a:r>
              <a:rPr lang="fi-FI" dirty="0"/>
              <a:t>​</a:t>
            </a:r>
            <a:br>
              <a:rPr lang="fi-FI" dirty="0"/>
            </a:br>
            <a:r>
              <a:rPr lang="fi-FI" b="1" dirty="0"/>
              <a:t>2. AMK-valintakokeen </a:t>
            </a:r>
            <a:r>
              <a:rPr lang="fi-FI" dirty="0"/>
              <a:t>kautta.​</a:t>
            </a:r>
          </a:p>
          <a:p>
            <a:pPr marL="0" indent="0" fontAlgn="base">
              <a:buNone/>
            </a:pPr>
            <a:endParaRPr lang="fi-FI" dirty="0"/>
          </a:p>
          <a:p>
            <a:pPr fontAlgn="base"/>
            <a:r>
              <a:rPr lang="fi-FI" dirty="0"/>
              <a:t>Yhteishaku on valtakunnallinen hakujärjestelmä, jossa haetaan sekä toisen asteen että korkeakoulujen opintoihin. Hakeminen tehdään Opintopolku.fi -palvelussa.</a:t>
            </a:r>
            <a:endParaRPr lang="en-US" dirty="0"/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12" y="1940686"/>
            <a:ext cx="2774668" cy="2019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55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2208" y="934538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smtClean="0"/>
              <a:t>AMK-valintakokeeseen valmistautuminen</a:t>
            </a:r>
            <a:endParaRPr lang="fi-FI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02208" y="2260101"/>
            <a:ext cx="10515600" cy="375761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dirty="0" smtClean="0"/>
              <a:t>Hakijalla tulee olla valintakoepäivänä </a:t>
            </a:r>
            <a:r>
              <a:rPr lang="fi-FI" dirty="0"/>
              <a:t>mukana tarvittavat </a:t>
            </a:r>
            <a:r>
              <a:rPr lang="fi-FI" dirty="0" smtClean="0"/>
              <a:t>välineet. Kaikki </a:t>
            </a:r>
            <a:r>
              <a:rPr lang="fi-FI" dirty="0"/>
              <a:t>muut tavarat jätetään valintakokeen järjestäjän osoittamaan paikkaan.</a:t>
            </a:r>
          </a:p>
          <a:p>
            <a:r>
              <a:rPr lang="fi-FI" b="1" dirty="0" smtClean="0"/>
              <a:t>Valintakokeeseen tulee ottaa mukaan </a:t>
            </a:r>
            <a:r>
              <a:rPr lang="fi-FI" dirty="0"/>
              <a:t>(klikkaa </a:t>
            </a:r>
            <a:r>
              <a:rPr lang="fi-FI" dirty="0" smtClean="0"/>
              <a:t>linkit)</a:t>
            </a:r>
            <a:r>
              <a:rPr lang="fi-FI" b="1" dirty="0" smtClean="0"/>
              <a:t>:</a:t>
            </a:r>
            <a:endParaRPr lang="fi-FI" dirty="0"/>
          </a:p>
          <a:p>
            <a:pPr lvl="1"/>
            <a:r>
              <a:rPr lang="fi-FI" dirty="0" smtClean="0">
                <a:hlinkClick r:id="rId2"/>
              </a:rPr>
              <a:t>tunniste</a:t>
            </a:r>
            <a:endParaRPr lang="fi-FI" dirty="0" smtClean="0"/>
          </a:p>
          <a:p>
            <a:pPr lvl="1"/>
            <a:r>
              <a:rPr lang="fi-FI" dirty="0" smtClean="0">
                <a:hlinkClick r:id="rId3"/>
              </a:rPr>
              <a:t>voimassa </a:t>
            </a:r>
            <a:r>
              <a:rPr lang="fi-FI" dirty="0">
                <a:hlinkClick r:id="rId3"/>
              </a:rPr>
              <a:t>oleva virallinen kuvallinen henkilöllisyystodistus</a:t>
            </a:r>
            <a:endParaRPr lang="fi-FI" dirty="0"/>
          </a:p>
          <a:p>
            <a:pPr lvl="1"/>
            <a:r>
              <a:rPr lang="fi-FI" dirty="0">
                <a:hlinkClick r:id="rId4"/>
              </a:rPr>
              <a:t>kannettava tietokone ja virtajohto</a:t>
            </a:r>
            <a:endParaRPr lang="fi-FI" dirty="0"/>
          </a:p>
          <a:p>
            <a:pPr lvl="1"/>
            <a:r>
              <a:rPr lang="fi-FI" dirty="0">
                <a:hlinkClick r:id="rId5"/>
              </a:rPr>
              <a:t>h</a:t>
            </a:r>
            <a:r>
              <a:rPr lang="fi-FI" dirty="0" smtClean="0">
                <a:hlinkClick r:id="rId5"/>
              </a:rPr>
              <a:t>akijan halutessa langallinen </a:t>
            </a:r>
            <a:r>
              <a:rPr lang="fi-FI" dirty="0">
                <a:hlinkClick r:id="rId5"/>
              </a:rPr>
              <a:t>hiiri (langattomia laitteita ei voi tuoda valintakoetilaan)</a:t>
            </a:r>
            <a:endParaRPr lang="fi-FI" dirty="0"/>
          </a:p>
          <a:p>
            <a:pPr lvl="1"/>
            <a:r>
              <a:rPr lang="fi-FI" dirty="0">
                <a:hlinkClick r:id="rId6"/>
              </a:rPr>
              <a:t>kynä</a:t>
            </a:r>
            <a:endParaRPr lang="fi-FI" dirty="0"/>
          </a:p>
          <a:p>
            <a:pPr fontAlgn="base"/>
            <a:r>
              <a:rPr lang="fi-FI" dirty="0" smtClean="0"/>
              <a:t>Katso </a:t>
            </a:r>
            <a:r>
              <a:rPr lang="fi-FI" u="sng" dirty="0" smtClean="0">
                <a:hlinkClick r:id="rId7"/>
              </a:rPr>
              <a:t>Valintakokeeseen </a:t>
            </a:r>
            <a:r>
              <a:rPr lang="fi-FI" u="sng" dirty="0">
                <a:hlinkClick r:id="rId7"/>
              </a:rPr>
              <a:t>osallistujan tarkistuslista</a:t>
            </a:r>
            <a:r>
              <a:rPr lang="fi-FI" dirty="0" smtClean="0">
                <a:hlinkClick r:id="rId7"/>
              </a:rPr>
              <a:t>​</a:t>
            </a:r>
            <a:r>
              <a:rPr lang="fi-FI" dirty="0">
                <a:hlinkClick r:id="rId7"/>
              </a:rPr>
              <a:t> </a:t>
            </a:r>
            <a:r>
              <a:rPr lang="fi-FI" dirty="0"/>
              <a:t>(klikkaa linkki)</a:t>
            </a:r>
          </a:p>
          <a:p>
            <a:pPr marL="0" indent="0" fontAlgn="base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3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249081"/>
            <a:ext cx="10335768" cy="1325563"/>
          </a:xfrm>
        </p:spPr>
        <p:txBody>
          <a:bodyPr/>
          <a:lstStyle/>
          <a:p>
            <a:r>
              <a:rPr lang="fi-FI" dirty="0">
                <a:solidFill>
                  <a:schemeClr val="accent1"/>
                </a:solidFill>
              </a:rPr>
              <a:t>Erityisjärjestelyt ​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AMK-valintakokeessa ​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3043375"/>
            <a:ext cx="6840557" cy="3757612"/>
          </a:xfrm>
        </p:spPr>
        <p:txBody>
          <a:bodyPr/>
          <a:lstStyle/>
          <a:p>
            <a:r>
              <a:rPr lang="fi-FI" sz="2400" dirty="0"/>
              <a:t>M</a:t>
            </a:r>
            <a:r>
              <a:rPr lang="fi-FI" sz="2400" dirty="0" smtClean="0"/>
              <a:t>ikäli hakija tarvitsee erityisjärjestelyitä AMK-valintakokeessa, hänelle voidaan myöntää erityisjärjestelyitä erityisjärjestelyhakemuksen perusteella</a:t>
            </a:r>
            <a:endParaRPr lang="fi-FI" sz="2400" dirty="0" smtClean="0">
              <a:hlinkClick r:id="rId2"/>
            </a:endParaRPr>
          </a:p>
          <a:p>
            <a:pPr lvl="1"/>
            <a:r>
              <a:rPr lang="fi-FI" u="sng" dirty="0" smtClean="0">
                <a:hlinkClick r:id="rId3"/>
              </a:rPr>
              <a:t>AMK-valintakokeen </a:t>
            </a:r>
            <a:r>
              <a:rPr lang="fi-FI" u="sng" dirty="0">
                <a:hlinkClick r:id="rId3"/>
              </a:rPr>
              <a:t>erityisjärjestelyiden </a:t>
            </a:r>
            <a:r>
              <a:rPr lang="fi-FI" u="sng" dirty="0" smtClean="0">
                <a:hlinkClick r:id="rId3"/>
              </a:rPr>
              <a:t>ohjeet</a:t>
            </a:r>
            <a:r>
              <a:rPr lang="fi-FI" dirty="0" smtClean="0"/>
              <a:t> (</a:t>
            </a:r>
            <a:r>
              <a:rPr lang="fi-FI" dirty="0"/>
              <a:t>klikkaa linkki)</a:t>
            </a:r>
          </a:p>
          <a:p>
            <a:pPr lvl="1"/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57" y="1931407"/>
            <a:ext cx="3860491" cy="257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27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22</a:t>
            </a:fld>
            <a:endParaRPr lang="en-US"/>
          </a:p>
        </p:txBody>
      </p:sp>
      <p:sp>
        <p:nvSpPr>
          <p:cNvPr id="8" name="Cloud Callout 7"/>
          <p:cNvSpPr/>
          <p:nvPr/>
        </p:nvSpPr>
        <p:spPr>
          <a:xfrm>
            <a:off x="1488946" y="886968"/>
            <a:ext cx="10352534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  <a:p>
            <a:pPr algn="ctr"/>
            <a:r>
              <a:rPr lang="fi-FI" sz="2800" b="1" dirty="0"/>
              <a:t>Raidan AMK-valintakokeen osiot</a:t>
            </a:r>
          </a:p>
          <a:p>
            <a:pPr algn="ctr"/>
            <a:endParaRPr lang="fi-FI" sz="2800" b="1" dirty="0"/>
          </a:p>
          <a:p>
            <a:pPr lvl="1" fontAlgn="base"/>
            <a:r>
              <a:rPr lang="fi-FI" dirty="0"/>
              <a:t>Raita on suorittanut ylioppilastutkinnon ja on hakenut ympäristösuunnittelija (AMK) ja insinööri (AMK) tutkintoihin. Todistusvalinnassa hänen pisteensä eivät riittäneet valituksi tulemiseen, ja hän osallistuu AMK-valintakokeeseen.</a:t>
            </a:r>
            <a:r>
              <a:rPr lang="en-US" dirty="0"/>
              <a:t>​</a:t>
            </a:r>
          </a:p>
          <a:p>
            <a:pPr lvl="1" fontAlgn="base"/>
            <a:endParaRPr lang="en-US" dirty="0"/>
          </a:p>
          <a:p>
            <a:pPr lvl="1" fontAlgn="base"/>
            <a:r>
              <a:rPr lang="fi-FI" b="1" dirty="0"/>
              <a:t>Mitä osioita hänen valintakokeensa sisältää?</a:t>
            </a:r>
            <a:r>
              <a:rPr lang="en-US" dirty="0"/>
              <a:t>​</a:t>
            </a:r>
          </a:p>
          <a:p>
            <a:pPr lvl="1" fontAlgn="base"/>
            <a:r>
              <a:rPr lang="fi-FI" u="sng" dirty="0">
                <a:hlinkClick r:id="rId2"/>
              </a:rPr>
              <a:t>Muita esimerkkejä</a:t>
            </a:r>
            <a:r>
              <a:rPr lang="fi-FI" dirty="0"/>
              <a:t> </a:t>
            </a:r>
            <a:r>
              <a:rPr lang="fi-FI" dirty="0" smtClean="0"/>
              <a:t>(klikkaa linkki)</a:t>
            </a:r>
            <a:endParaRPr lang="fi-FI" dirty="0"/>
          </a:p>
          <a:p>
            <a:pPr algn="ctr"/>
            <a:r>
              <a:rPr lang="fi-FI" dirty="0"/>
              <a:t>​</a:t>
            </a:r>
          </a:p>
        </p:txBody>
      </p:sp>
      <p:sp>
        <p:nvSpPr>
          <p:cNvPr id="9" name="Rectangle 8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37113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6371" y="2527663"/>
            <a:ext cx="9144000" cy="1832238"/>
          </a:xfrm>
          <a:noFill/>
        </p:spPr>
        <p:txBody>
          <a:bodyPr/>
          <a:lstStyle/>
          <a:p>
            <a:r>
              <a:rPr lang="fi-FI" sz="5400" u="sng" dirty="0">
                <a:solidFill>
                  <a:schemeClr val="bg1">
                    <a:lumMod val="95000"/>
                  </a:schemeClr>
                </a:solidFill>
                <a:hlinkClick r:id="rId2"/>
              </a:rPr>
              <a:t>Opiskelijavalinta aiempien korkeakouluopintojen </a:t>
            </a:r>
            <a:r>
              <a:rPr lang="fi-FI" sz="5400" u="sng" dirty="0" smtClean="0">
                <a:solidFill>
                  <a:schemeClr val="bg1">
                    <a:lumMod val="95000"/>
                  </a:schemeClr>
                </a:solidFill>
                <a:hlinkClick r:id="rId2"/>
              </a:rPr>
              <a:t>perusteella</a:t>
            </a:r>
            <a:r>
              <a:rPr lang="fi-FI" sz="5400" u="sng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fi-FI" sz="5400" u="sng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fi-FI" sz="2000" dirty="0" smtClean="0"/>
              <a:t>(</a:t>
            </a:r>
            <a:r>
              <a:rPr lang="fi-FI" sz="2000" dirty="0"/>
              <a:t>klikkaa linkki)</a:t>
            </a:r>
            <a:endParaRPr lang="fi-FI" sz="2000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www.ammattikorkeakouluun.fi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Opiskelijavalinta aiempien korkeakouluopintojen perusteella ​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fontAlgn="base"/>
            <a:r>
              <a:rPr lang="fi-FI" dirty="0"/>
              <a:t>Avoimen ammattikorkeakoulun opinnot ovat kaikille avoimia opintoja. Avoimen ammattikorkeakoulun opintotarjonta vaihtelee eri ammattikorkeakoulujen välillä. Tutustu vaihtoehtoihin ammattikorkeakoulujen omilla sivuilla</a:t>
            </a:r>
            <a:endParaRPr lang="en-US" dirty="0">
              <a:cs typeface="Arial"/>
            </a:endParaRPr>
          </a:p>
          <a:p>
            <a:pPr fontAlgn="base"/>
            <a:r>
              <a:rPr lang="fi-FI" dirty="0"/>
              <a:t>Avoimen ammattikorkeakoulun perusteella tehtävät valinnat toteutetaan pääsääntöisesti ammattikorkeakoulukohtaisesti erillishakuna</a:t>
            </a:r>
            <a:endParaRPr lang="en-US" dirty="0">
              <a:cs typeface="Arial"/>
            </a:endParaRPr>
          </a:p>
          <a:p>
            <a:pPr fontAlgn="base"/>
            <a:r>
              <a:rPr lang="fi-FI" dirty="0"/>
              <a:t>Lisätietoja vaihtoehtoisista väylistä voi kysyä suoraan ammattikorkeakoulusta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6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4000" y="2597258"/>
            <a:ext cx="9144000" cy="1832238"/>
          </a:xfrm>
          <a:noFill/>
          <a:ln>
            <a:noFill/>
          </a:ln>
        </p:spPr>
        <p:txBody>
          <a:bodyPr/>
          <a:lstStyle/>
          <a:p>
            <a:r>
              <a:rPr lang="fi-FI" dirty="0">
                <a:hlinkClick r:id="rId2"/>
              </a:rPr>
              <a:t>Syksyn 2019 yhteishaun ja valintojen </a:t>
            </a:r>
            <a:r>
              <a:rPr lang="fi-FI" dirty="0" smtClean="0">
                <a:hlinkClick r:id="rId2"/>
              </a:rPr>
              <a:t>aikataulu</a:t>
            </a:r>
            <a:r>
              <a:rPr lang="fi-FI" u="sng" dirty="0" smtClean="0">
                <a:hlinkClick r:id="rId3"/>
              </a:rPr>
              <a:t/>
            </a:r>
            <a:br>
              <a:rPr lang="fi-FI" u="sng" dirty="0" smtClean="0">
                <a:hlinkClick r:id="rId3"/>
              </a:rPr>
            </a:br>
            <a:r>
              <a:rPr lang="fi-FI" sz="2000" dirty="0"/>
              <a:t>(klikkaa linkki)</a:t>
            </a:r>
            <a:r>
              <a:rPr lang="fi-FI" dirty="0" smtClean="0">
                <a:solidFill>
                  <a:srgbClr val="000000"/>
                </a:solidFill>
                <a:hlinkClick r:id="rId3"/>
              </a:rPr>
              <a:t>​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448800" y="6478588"/>
            <a:ext cx="2743200" cy="365125"/>
          </a:xfrm>
          <a:prstGeom prst="rect">
            <a:avLst/>
          </a:prstGeom>
        </p:spPr>
        <p:txBody>
          <a:bodyPr/>
          <a:lstStyle/>
          <a:p>
            <a:fld id="{03BA21E6-6EA6-2447-B2DB-DC489FE3A37E}" type="slidenum">
              <a:rPr lang="en-US" sz="1200" smtClean="0">
                <a:solidFill>
                  <a:schemeClr val="bg1">
                    <a:lumMod val="95000"/>
                  </a:schemeClr>
                </a:solidFill>
              </a:rPr>
              <a:t>25</a:t>
            </a:fld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835057" y="64808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960A79-BFE6-5145-8F6E-225DE3151E66}" type="datetime1">
              <a:rPr lang="fi-FI" sz="1200" smtClean="0">
                <a:solidFill>
                  <a:schemeClr val="bg1">
                    <a:lumMod val="95000"/>
                  </a:schemeClr>
                </a:solidFill>
              </a:rPr>
              <a:pPr/>
              <a:t>19.8.2019</a:t>
            </a:fld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0835" y="1248826"/>
            <a:ext cx="9467529" cy="1325563"/>
          </a:xfrm>
        </p:spPr>
        <p:txBody>
          <a:bodyPr>
            <a:normAutofit/>
          </a:bodyPr>
          <a:lstStyle/>
          <a:p>
            <a:r>
              <a:rPr lang="fi-FI" sz="3600" dirty="0"/>
              <a:t>Ammattikorkeakoulujen hakeminen ja opiskelijavalinta </a:t>
            </a:r>
            <a:r>
              <a:rPr lang="fi-FI" sz="3600" dirty="0" smtClean="0"/>
              <a:t>keväästä 2020 </a:t>
            </a:r>
            <a:r>
              <a:rPr lang="fi-FI" sz="3600" dirty="0"/>
              <a:t>alkaen​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06" y="2959569"/>
            <a:ext cx="4303458" cy="303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4843" y="2574389"/>
            <a:ext cx="6221556" cy="3344958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fi-FI" sz="2400" dirty="0"/>
              <a:t>Tutustu </a:t>
            </a:r>
            <a:endParaRPr lang="fi-FI" sz="2400" dirty="0" smtClean="0"/>
          </a:p>
          <a:p>
            <a:pPr marL="0" indent="0" algn="ctr">
              <a:buNone/>
            </a:pPr>
            <a:r>
              <a:rPr lang="fi-FI" sz="2400" u="sng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Ammattikorkeakoulujen hakeminen </a:t>
            </a:r>
            <a:r>
              <a:rPr lang="fi-FI" sz="24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ja </a:t>
            </a:r>
            <a:r>
              <a:rPr lang="fi-FI" sz="2400" u="sng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opiskelijavalinta keväästä 2020 alkaen</a:t>
            </a:r>
            <a:r>
              <a:rPr lang="fi-FI" sz="2400" dirty="0" smtClean="0">
                <a:solidFill>
                  <a:srgbClr val="FF0000"/>
                </a:solidFill>
                <a:hlinkClick r:id="rId3"/>
              </a:rPr>
              <a:t> </a:t>
            </a:r>
            <a:r>
              <a:rPr lang="fi-FI" sz="2400" dirty="0"/>
              <a:t>(klikkaa linkki)</a:t>
            </a:r>
            <a:endParaRPr lang="fi-FI" sz="2400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i-FI" sz="2400" dirty="0" smtClean="0"/>
              <a:t>Valitse </a:t>
            </a:r>
            <a:r>
              <a:rPr lang="fi-FI" sz="2400" dirty="0"/>
              <a:t>itseäsi kiinnostava ala ja tutkinto. ​</a:t>
            </a:r>
          </a:p>
          <a:p>
            <a:pPr marL="0" indent="0" algn="ctr">
              <a:buNone/>
            </a:pPr>
            <a:r>
              <a:rPr lang="fi-FI" sz="2400" dirty="0"/>
              <a:t>Selvitä, kuinka haet ja miten opiskelijavalinta tehdään. </a:t>
            </a:r>
            <a:r>
              <a:rPr lang="fi-FI" dirty="0"/>
              <a:t>​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6412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3854" y="983905"/>
            <a:ext cx="10515600" cy="1325563"/>
          </a:xfrm>
        </p:spPr>
        <p:txBody>
          <a:bodyPr/>
          <a:lstStyle/>
          <a:p>
            <a:r>
              <a:rPr lang="fi-FI" dirty="0"/>
              <a:t>Oikeat vastaukset: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22248" y="2188373"/>
            <a:ext cx="10515600" cy="3757612"/>
          </a:xfrm>
        </p:spPr>
        <p:txBody>
          <a:bodyPr>
            <a:normAutofit fontScale="92500" lnSpcReduction="20000"/>
          </a:bodyPr>
          <a:lstStyle/>
          <a:p>
            <a:r>
              <a:rPr lang="fi-FI" b="1" dirty="0"/>
              <a:t>Valo</a:t>
            </a:r>
            <a:r>
              <a:rPr lang="fi-FI" dirty="0"/>
              <a:t> 127 pistettä </a:t>
            </a:r>
          </a:p>
          <a:p>
            <a:r>
              <a:rPr lang="fi-FI" b="1" dirty="0"/>
              <a:t>Ruska </a:t>
            </a:r>
            <a:r>
              <a:rPr lang="fi-FI" dirty="0"/>
              <a:t>145 pistettä</a:t>
            </a:r>
          </a:p>
          <a:p>
            <a:r>
              <a:rPr lang="fi-FI" b="1" dirty="0"/>
              <a:t>Sointu </a:t>
            </a:r>
            <a:r>
              <a:rPr lang="fi-FI" dirty="0" smtClean="0"/>
              <a:t>96 </a:t>
            </a:r>
            <a:r>
              <a:rPr lang="fi-FI" dirty="0"/>
              <a:t>pistettä</a:t>
            </a:r>
          </a:p>
          <a:p>
            <a:r>
              <a:rPr lang="fi-FI" b="1" dirty="0"/>
              <a:t>Ilo </a:t>
            </a:r>
            <a:r>
              <a:rPr lang="fi-FI" dirty="0"/>
              <a:t>138 pistettä</a:t>
            </a:r>
          </a:p>
          <a:p>
            <a:r>
              <a:rPr lang="fi-FI" b="1" dirty="0"/>
              <a:t>Halla </a:t>
            </a:r>
            <a:r>
              <a:rPr lang="fi-FI" dirty="0"/>
              <a:t>121 pistettä</a:t>
            </a:r>
          </a:p>
          <a:p>
            <a:r>
              <a:rPr lang="fi-FI" b="1" dirty="0"/>
              <a:t>Raita </a:t>
            </a:r>
          </a:p>
          <a:p>
            <a:pPr lvl="1"/>
            <a:r>
              <a:rPr lang="fi-FI" dirty="0"/>
              <a:t>Päätöksentekotaidot</a:t>
            </a:r>
          </a:p>
          <a:p>
            <a:pPr lvl="1"/>
            <a:r>
              <a:rPr lang="fi-FI" dirty="0"/>
              <a:t>Kieli- ja viestintätaidot</a:t>
            </a:r>
          </a:p>
          <a:p>
            <a:pPr lvl="1"/>
            <a:r>
              <a:rPr lang="fi-FI" dirty="0"/>
              <a:t>Matemaattiset taidot</a:t>
            </a:r>
          </a:p>
          <a:p>
            <a:pPr lvl="1"/>
            <a:r>
              <a:rPr lang="fi-FI" dirty="0" err="1"/>
              <a:t>Matemaattis</a:t>
            </a:r>
            <a:r>
              <a:rPr lang="fi-FI" dirty="0"/>
              <a:t>-luonnontieteelliset taidot</a:t>
            </a:r>
          </a:p>
          <a:p>
            <a:endParaRPr lang="fi-FI" dirty="0">
              <a:solidFill>
                <a:srgbClr val="FF0000"/>
              </a:solidFill>
            </a:endParaRPr>
          </a:p>
          <a:p>
            <a:endParaRPr lang="fi-FI" b="1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53" y="1913736"/>
            <a:ext cx="370024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Tehtävät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4249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71767C1E-897A-C144-B209-A54ED9E1C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264" y="4350763"/>
            <a:ext cx="9144000" cy="1900052"/>
          </a:xfrm>
        </p:spPr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ammattikorkeakouluun</a:t>
            </a:r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Instagram_ammattikorkeakouluun</a:t>
            </a:r>
            <a:endParaRPr lang="en-US" dirty="0"/>
          </a:p>
          <a:p>
            <a:r>
              <a:rPr lang="en-US" dirty="0"/>
              <a:t>Facebook @</a:t>
            </a:r>
            <a:r>
              <a:rPr lang="en-US" dirty="0" err="1"/>
              <a:t>ammattikorkeakouluun</a:t>
            </a:r>
            <a:endParaRPr lang="en-US" dirty="0"/>
          </a:p>
          <a:p>
            <a:r>
              <a:rPr lang="en-US" dirty="0"/>
              <a:t>Twitter @</a:t>
            </a:r>
            <a:r>
              <a:rPr lang="en-US" dirty="0" err="1"/>
              <a:t>ammattikorkeaan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68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4176" y="1001919"/>
            <a:ext cx="11025864" cy="1325563"/>
          </a:xfrm>
        </p:spPr>
        <p:txBody>
          <a:bodyPr>
            <a:normAutofit/>
          </a:bodyPr>
          <a:lstStyle/>
          <a:p>
            <a:r>
              <a:rPr lang="fi-FI" sz="4000" dirty="0"/>
              <a:t>Ammattikorkeakoulujen ​opiskelijavalinta (2):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2444405"/>
            <a:ext cx="7345680" cy="3757612"/>
          </a:xfrm>
        </p:spPr>
        <p:txBody>
          <a:bodyPr/>
          <a:lstStyle/>
          <a:p>
            <a:pPr marL="0" indent="0" fontAlgn="base">
              <a:buNone/>
            </a:pPr>
            <a:r>
              <a:rPr lang="fi-FI" b="1" dirty="0"/>
              <a:t>Aiempien korkeakouluopintojen perusteella tehtävä valinta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Ammattikorkeakoulut valitsevat opiskelijoita myös aiempien korkeakouluopintojen perusteella esimerkiksi erillishakuina. ​</a:t>
            </a:r>
          </a:p>
          <a:p>
            <a:pPr fontAlgn="base"/>
            <a:r>
              <a:rPr lang="fi-FI" dirty="0"/>
              <a:t>Avoimen ammattikorkeakoulun opinnot voivat mahdollistaa väylän tutkinto-opiskelijaksi.​</a:t>
            </a:r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80" y="2444405"/>
            <a:ext cx="3392424" cy="2261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11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926335" y="2450402"/>
            <a:ext cx="9144000" cy="183223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i-FI" u="sng" dirty="0">
                <a:solidFill>
                  <a:schemeClr val="tx1"/>
                </a:solidFill>
                <a:hlinkClick r:id="rId2"/>
              </a:rPr>
              <a:t>1. </a:t>
            </a:r>
            <a:r>
              <a:rPr lang="fi-FI" u="sng" dirty="0" smtClean="0">
                <a:solidFill>
                  <a:schemeClr val="tx1"/>
                </a:solidFill>
                <a:hlinkClick r:id="rId2"/>
              </a:rPr>
              <a:t>Todistusvalinta</a:t>
            </a:r>
            <a:r>
              <a:rPr lang="fi-FI" dirty="0" smtClean="0">
                <a:solidFill>
                  <a:schemeClr val="tx1"/>
                </a:solidFill>
              </a:rPr>
              <a:t> </a:t>
            </a:r>
            <a:br>
              <a:rPr lang="fi-FI" dirty="0" smtClean="0">
                <a:solidFill>
                  <a:schemeClr val="tx1"/>
                </a:solidFill>
              </a:rPr>
            </a:br>
            <a:r>
              <a:rPr lang="fi-FI" sz="2000" dirty="0" smtClean="0"/>
              <a:t>(klikkaa linkki)</a:t>
            </a:r>
            <a:r>
              <a:rPr lang="fi-FI" sz="2000" b="0" dirty="0" smtClean="0"/>
              <a:t>​</a:t>
            </a:r>
            <a:endParaRPr lang="fi-FI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03BA21E6-6EA6-2447-B2DB-DC489FE3A37E}" type="slidenum">
              <a:rPr lang="en-US" sz="1200" smtClean="0">
                <a:solidFill>
                  <a:schemeClr val="bg1">
                    <a:lumMod val="95000"/>
                  </a:schemeClr>
                </a:solidFill>
              </a:rPr>
              <a:t>4</a:t>
            </a:fld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835057" y="64808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960A79-BFE6-5145-8F6E-225DE3151E66}" type="datetime1">
              <a:rPr lang="fi-FI" sz="1200" smtClean="0">
                <a:solidFill>
                  <a:schemeClr val="bg1">
                    <a:lumMod val="95000"/>
                  </a:schemeClr>
                </a:solidFill>
              </a:rPr>
              <a:pPr/>
              <a:t>19.8.2019</a:t>
            </a:fld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208" y="995585"/>
            <a:ext cx="10582656" cy="1325563"/>
          </a:xfrm>
        </p:spPr>
        <p:txBody>
          <a:bodyPr>
            <a:noAutofit/>
          </a:bodyPr>
          <a:lstStyle/>
          <a:p>
            <a:r>
              <a:rPr lang="fi-FI" sz="3600" dirty="0"/>
              <a:t>Vuodesta 2020 alkaen </a:t>
            </a:r>
            <a:r>
              <a:rPr lang="fi-FI" sz="3600" dirty="0" smtClean="0"/>
              <a:t>todistusvalinta toimii pääväylänä ammattikorkeakouluihin</a:t>
            </a:r>
            <a:r>
              <a:rPr lang="fi-FI" sz="3600" b="0" dirty="0" smtClean="0"/>
              <a:t>​</a:t>
            </a:r>
            <a:endParaRPr lang="fi-F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0182"/>
            <a:ext cx="10515600" cy="37576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fontAlgn="base"/>
            <a:r>
              <a:rPr lang="fi-FI" dirty="0"/>
              <a:t>Todistusvalinta tehdään ylioppilastutkinnon tai ammatillisen perustutkinnon perusteella.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Keväällä 2020 otetaan käyttöön yhteiset todistusvalinnan pisteytysmallit.​</a:t>
            </a:r>
          </a:p>
          <a:p>
            <a:pPr fontAlgn="base"/>
            <a:r>
              <a:rPr lang="fi-FI" dirty="0"/>
              <a:t>Todistusvalinnan pisteytysmallit ovat käytössä kaikissa ammattikorkeakouluissa ja kaikilla koulutusaloilla paitsi kulttuurialan koulutuksissa sekä Diakonia-ammattikorkeakoulun tulkin koulutuksessa.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Ammatillisen perustutkinnon suorittaneista voidaan todistusvalinnassa ottaa huomioon 1.8.2015 jälkeen valmistuneet. </a:t>
            </a:r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19.8.2019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000" u="sng" dirty="0">
                <a:hlinkClick r:id="rId2"/>
              </a:rPr>
              <a:t>Todistusvalinnan hakukohteet kevään 2020 yhteishaussa</a:t>
            </a:r>
            <a:r>
              <a:rPr lang="fi-FI" sz="4000" dirty="0">
                <a:hlinkClick r:id="rId3"/>
              </a:rPr>
              <a:t>​ </a:t>
            </a:r>
            <a:r>
              <a:rPr lang="fi-FI" sz="2400" b="0" dirty="0" smtClean="0"/>
              <a:t>(klikkaa linkki, tiedot julkaistaan </a:t>
            </a:r>
            <a:r>
              <a:rPr lang="fi-FI" sz="2400" b="0" dirty="0" smtClean="0"/>
              <a:t>syksyllä 2019)</a:t>
            </a:r>
            <a:endParaRPr lang="fi-FI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4405"/>
            <a:ext cx="6906768" cy="3757612"/>
          </a:xfrm>
        </p:spPr>
        <p:txBody>
          <a:bodyPr/>
          <a:lstStyle/>
          <a:p>
            <a:r>
              <a:rPr lang="fi-FI" dirty="0"/>
              <a:t>Jokaisessa hakukohteessa ilmoitetaan, miten aloituspaikat jakautuvat ylioppilastutkinnolla ja ammatillisella perustutkinnolla hakeville.​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19.8.2019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68" y="3596065"/>
            <a:ext cx="4018268" cy="267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Callout 6"/>
          <p:cNvSpPr/>
          <p:nvPr/>
        </p:nvSpPr>
        <p:spPr>
          <a:xfrm>
            <a:off x="7933944" y="2309468"/>
            <a:ext cx="4096512" cy="2105504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Mitä tarkoittavat?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dirty="0"/>
              <a:t>Tasasijasäännöt​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dirty="0"/>
              <a:t>Vähimmäispisteet​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dirty="0"/>
              <a:t>Kynnysehdot</a:t>
            </a:r>
          </a:p>
        </p:txBody>
      </p:sp>
    </p:spTree>
    <p:extLst>
      <p:ext uri="{BB962C8B-B14F-4D97-AF65-F5344CB8AC3E}">
        <p14:creationId xmlns:p14="http://schemas.microsoft.com/office/powerpoint/2010/main" val="1385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983905"/>
            <a:ext cx="11353800" cy="1325563"/>
          </a:xfrm>
        </p:spPr>
        <p:txBody>
          <a:bodyPr>
            <a:normAutofit/>
          </a:bodyPr>
          <a:lstStyle/>
          <a:p>
            <a:r>
              <a:rPr lang="fi-FI" sz="4000" dirty="0"/>
              <a:t>Ylioppilastutkinnosta pisteytetään </a:t>
            </a:r>
            <a:r>
              <a:rPr lang="fi-FI" sz="4000" dirty="0">
                <a:solidFill>
                  <a:schemeClr val="accent1"/>
                </a:solidFill>
              </a:rPr>
              <a:t>viisi</a:t>
            </a:r>
            <a:r>
              <a:rPr lang="fi-FI" sz="4000" dirty="0"/>
              <a:t> ainetta</a:t>
            </a:r>
            <a:r>
              <a:rPr lang="fi-FI" sz="4000" b="0" dirty="0"/>
              <a:t>​</a:t>
            </a:r>
            <a:endParaRPr lang="fi-FI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20031"/>
            <a:ext cx="10515600" cy="3757612"/>
          </a:xfrm>
        </p:spPr>
        <p:txBody>
          <a:bodyPr/>
          <a:lstStyle/>
          <a:p>
            <a:pPr fontAlgn="base"/>
            <a:r>
              <a:rPr lang="fi-FI" dirty="0"/>
              <a:t>Ylioppilastutkinto </a:t>
            </a:r>
          </a:p>
          <a:p>
            <a:pPr marL="457200" lvl="1" indent="0" fontAlgn="base">
              <a:buNone/>
            </a:pPr>
            <a:r>
              <a:rPr lang="fi-FI" u="sng" dirty="0">
                <a:hlinkClick r:id="rId2"/>
              </a:rPr>
              <a:t>Ylioppilastutkintotodistuksen pisteytysmalli</a:t>
            </a:r>
            <a:r>
              <a:rPr lang="fi-FI" dirty="0" smtClean="0">
                <a:hlinkClick r:id="rId2"/>
              </a:rPr>
              <a:t>​ </a:t>
            </a:r>
            <a:endParaRPr lang="fi-FI" dirty="0" smtClean="0"/>
          </a:p>
          <a:p>
            <a:pPr marL="457200" lvl="1" indent="0" fontAlgn="base">
              <a:buNone/>
            </a:pPr>
            <a:r>
              <a:rPr lang="fi-FI" dirty="0" smtClean="0"/>
              <a:t>(klikkaa linkki)</a:t>
            </a:r>
            <a:endParaRPr lang="fi-FI" dirty="0"/>
          </a:p>
          <a:p>
            <a:pPr fontAlgn="base"/>
            <a:r>
              <a:rPr lang="fi-FI" dirty="0"/>
              <a:t>Kansainväliset ylioppilastutkinnot </a:t>
            </a:r>
          </a:p>
          <a:p>
            <a:pPr marL="457200" lvl="1" indent="0" fontAlgn="base">
              <a:buNone/>
            </a:pPr>
            <a:r>
              <a:rPr lang="fi-FI" u="sng" dirty="0">
                <a:hlinkClick r:id="rId3"/>
              </a:rPr>
              <a:t>Kansainvälisten ylioppilastutkintojen pisteytysmallit</a:t>
            </a:r>
            <a:r>
              <a:rPr lang="fi-FI" dirty="0"/>
              <a:t>​ </a:t>
            </a:r>
            <a:endParaRPr lang="fi-FI" dirty="0" smtClean="0"/>
          </a:p>
          <a:p>
            <a:pPr marL="457200" lvl="1" indent="0" fontAlgn="base">
              <a:buNone/>
            </a:pPr>
            <a:r>
              <a:rPr lang="fi-FI" dirty="0" smtClean="0"/>
              <a:t>(</a:t>
            </a:r>
            <a:r>
              <a:rPr lang="fi-FI" dirty="0"/>
              <a:t>klikkaa linkki)</a:t>
            </a:r>
          </a:p>
          <a:p>
            <a:pPr marL="0" indent="0" fontAlgn="base">
              <a:buNone/>
            </a:pP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19.8.2019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44835"/>
            <a:ext cx="3311542" cy="221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4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19.8.2019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8</a:t>
            </a:fld>
            <a:endParaRPr lang="en-US"/>
          </a:p>
        </p:txBody>
      </p:sp>
      <p:sp>
        <p:nvSpPr>
          <p:cNvPr id="8" name="Cloud Callout 7"/>
          <p:cNvSpPr/>
          <p:nvPr/>
        </p:nvSpPr>
        <p:spPr>
          <a:xfrm>
            <a:off x="1684018" y="813816"/>
            <a:ext cx="9928862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Paljonko Valo saa pisteitä todistusvalinnassa?</a:t>
            </a:r>
            <a:endParaRPr lang="fi-FI" dirty="0"/>
          </a:p>
          <a:p>
            <a:pPr fontAlgn="base"/>
            <a:r>
              <a:rPr lang="fi-FI" dirty="0"/>
              <a:t>Valo on saanut ylioppilastutkinnostaan seuraavat arvosanat: 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Äidinkieli C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Matematiikka (lyhyt) B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Toinen kotimainen kieli </a:t>
            </a:r>
            <a:r>
              <a:rPr lang="fi-FI" dirty="0" smtClean="0">
                <a:solidFill>
                  <a:schemeClr val="bg1"/>
                </a:solidFill>
              </a:rPr>
              <a:t>(pitkä) L</a:t>
            </a:r>
            <a:r>
              <a:rPr lang="en-US" dirty="0">
                <a:solidFill>
                  <a:schemeClr val="bg1"/>
                </a:solidFill>
              </a:rPr>
              <a:t>​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Biologia C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Englanti (pitkä) E</a:t>
            </a:r>
            <a:r>
              <a:rPr lang="en-US" dirty="0" smtClean="0"/>
              <a:t>​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8485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19.8.2019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9</a:t>
            </a:fld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1272538" y="813816"/>
            <a:ext cx="10312910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Paljonko Ruska saa pisteitä todistusvalinnassa?</a:t>
            </a:r>
            <a:r>
              <a:rPr lang="fi-FI" dirty="0"/>
              <a:t>​</a:t>
            </a:r>
          </a:p>
          <a:p>
            <a:pPr algn="ctr"/>
            <a:r>
              <a:rPr lang="fi-FI" dirty="0"/>
              <a:t>Ruska on saanut ylioppilastutkinnostaan seuraavat arvosanat: 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Äidinkieli M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(pitkä) E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Englanti (pitkä) C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Fysiikka M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Kemia M</a:t>
            </a:r>
            <a:r>
              <a:rPr lang="en-US" dirty="0" smtClean="0"/>
              <a:t>​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506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+ End Slides">
  <a:themeElements>
    <a:clrScheme name="Custom 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A9BB6"/>
      </a:accent1>
      <a:accent2>
        <a:srgbClr val="959393"/>
      </a:accent2>
      <a:accent3>
        <a:srgbClr val="006C80"/>
      </a:accent3>
      <a:accent4>
        <a:srgbClr val="9782B2"/>
      </a:accent4>
      <a:accent5>
        <a:srgbClr val="548DD3"/>
      </a:accent5>
      <a:accent6>
        <a:srgbClr val="007D8F"/>
      </a:accent6>
      <a:hlink>
        <a:srgbClr val="84C5D7"/>
      </a:hlink>
      <a:folHlink>
        <a:srgbClr val="ADD8E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EA2CB5-C935-F44B-BF86-4FFCB6AEB0DE}" vid="{E4BBB558-0153-2D44-A34D-588362B62CD3}"/>
    </a:ext>
  </a:extLst>
</a:theme>
</file>

<file path=ppt/theme/theme2.xml><?xml version="1.0" encoding="utf-8"?>
<a:theme xmlns:a="http://schemas.openxmlformats.org/drawingml/2006/main" name="Tausta 1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A9BB6"/>
      </a:accent1>
      <a:accent2>
        <a:srgbClr val="959393"/>
      </a:accent2>
      <a:accent3>
        <a:srgbClr val="006C80"/>
      </a:accent3>
      <a:accent4>
        <a:srgbClr val="9782B2"/>
      </a:accent4>
      <a:accent5>
        <a:srgbClr val="548DD3"/>
      </a:accent5>
      <a:accent6>
        <a:srgbClr val="007D8F"/>
      </a:accent6>
      <a:hlink>
        <a:srgbClr val="84C5D7"/>
      </a:hlink>
      <a:folHlink>
        <a:srgbClr val="84C5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EA2CB5-C935-F44B-BF86-4FFCB6AEB0DE}" vid="{E4BBB558-0153-2D44-A34D-588362B62CD3}"/>
    </a:ext>
  </a:extLst>
</a:theme>
</file>

<file path=ppt/theme/theme3.xml><?xml version="1.0" encoding="utf-8"?>
<a:theme xmlns:a="http://schemas.openxmlformats.org/drawingml/2006/main" name="Tausta 2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A9BB6"/>
      </a:accent1>
      <a:accent2>
        <a:srgbClr val="959393"/>
      </a:accent2>
      <a:accent3>
        <a:srgbClr val="006C80"/>
      </a:accent3>
      <a:accent4>
        <a:srgbClr val="9782B2"/>
      </a:accent4>
      <a:accent5>
        <a:srgbClr val="548DD3"/>
      </a:accent5>
      <a:accent6>
        <a:srgbClr val="007D8F"/>
      </a:accent6>
      <a:hlink>
        <a:srgbClr val="006C80"/>
      </a:hlink>
      <a:folHlink>
        <a:srgbClr val="978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EA2CB5-C935-F44B-BF86-4FFCB6AEB0DE}" vid="{E4BBB558-0153-2D44-A34D-588362B62CD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1875</TotalTime>
  <Words>423</Words>
  <Application>Microsoft Office PowerPoint</Application>
  <PresentationFormat>Widescreen</PresentationFormat>
  <Paragraphs>228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Microsoft Sans Serif</vt:lpstr>
      <vt:lpstr>Title + End Slides</vt:lpstr>
      <vt:lpstr>Tausta 1</vt:lpstr>
      <vt:lpstr>Tausta 2</vt:lpstr>
      <vt:lpstr>Ammattikorkeakoulujen opiskelijavalinnat 2020</vt:lpstr>
      <vt:lpstr>Ammattikorkeakoulujen opiskelijavalinta (1):​</vt:lpstr>
      <vt:lpstr>Ammattikorkeakoulujen ​opiskelijavalinta (2):</vt:lpstr>
      <vt:lpstr>1. Todistusvalinta  (klikkaa linkki)​</vt:lpstr>
      <vt:lpstr>Vuodesta 2020 alkaen todistusvalinta toimii pääväylänä ammattikorkeakouluihin​</vt:lpstr>
      <vt:lpstr>Todistusvalinnan hakukohteet kevään 2020 yhteishaussa​ (klikkaa linkki, tiedot julkaistaan syksyllä 2019)</vt:lpstr>
      <vt:lpstr>Ylioppilastutkinnosta pisteytetään viisi ainetta​</vt:lpstr>
      <vt:lpstr>PowerPoint Presentation</vt:lpstr>
      <vt:lpstr>PowerPoint Presentation</vt:lpstr>
      <vt:lpstr>PowerPoint Presentation</vt:lpstr>
      <vt:lpstr>Ammatillisen perustutkinnon todistusvalinnassa huomioidaan kolmen yhteisen tutkinnon osan arvosanat ja tutkinnon painotettu keskiarvo</vt:lpstr>
      <vt:lpstr>PowerPoint Presentation</vt:lpstr>
      <vt:lpstr>PowerPoint Presentation</vt:lpstr>
      <vt:lpstr>Näyttötutkinto, kaksoistutkinto ja kaksi eri toisen asteen tutkintoa​</vt:lpstr>
      <vt:lpstr>2. AMK-valintakoe  (klikkaa linkki)</vt:lpstr>
      <vt:lpstr>AMK-valintakoe on ammattikorkeakoulujen yhteinen omalla tietokoneella tehtävä digitaalinen valintakoe, joka on käytössä ammattikorkeakoulujen yhteishaussa</vt:lpstr>
      <vt:lpstr>Hakija ilmoittautuu ​ AMK-valintakokeeseen Opintopolku.fi  -palvelussa yhteishaun hakulomakkeella​</vt:lpstr>
      <vt:lpstr>AMK-valintakokeeseen ei tule erillistä valintakoekutsua​</vt:lpstr>
      <vt:lpstr>AMK-valintakokeessa arvioidaan  valmiuksia ammattikorkeakouluopintoihin</vt:lpstr>
      <vt:lpstr>AMK-valintakokeeseen valmistautuminen</vt:lpstr>
      <vt:lpstr>Erityisjärjestelyt ​ AMK-valintakokeessa ​</vt:lpstr>
      <vt:lpstr>PowerPoint Presentation</vt:lpstr>
      <vt:lpstr>Opiskelijavalinta aiempien korkeakouluopintojen perusteella (klikkaa linkki)</vt:lpstr>
      <vt:lpstr>Opiskelijavalinta aiempien korkeakouluopintojen perusteella ​</vt:lpstr>
      <vt:lpstr>Syksyn 2019 yhteishaun ja valintojen aikataulu (klikkaa linkki)​</vt:lpstr>
      <vt:lpstr>Ammattikorkeakoulujen hakeminen ja opiskelijavalinta keväästä 2020 alkaen​</vt:lpstr>
      <vt:lpstr>Oikeat vastaukset: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Ote ensimmäisestä runosta</dc:title>
  <dc:creator>Herkko Hyypiä</dc:creator>
  <cp:lastModifiedBy>Susanna Lepola</cp:lastModifiedBy>
  <cp:revision>123</cp:revision>
  <dcterms:created xsi:type="dcterms:W3CDTF">2019-03-13T13:06:59Z</dcterms:created>
  <dcterms:modified xsi:type="dcterms:W3CDTF">2019-08-19T12:43:26Z</dcterms:modified>
</cp:coreProperties>
</file>